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3"/>
  </p:notesMasterIdLst>
  <p:sldIdLst>
    <p:sldId id="603" r:id="rId2"/>
    <p:sldId id="673" r:id="rId3"/>
    <p:sldId id="258" r:id="rId4"/>
    <p:sldId id="600" r:id="rId5"/>
    <p:sldId id="601" r:id="rId6"/>
    <p:sldId id="598" r:id="rId7"/>
    <p:sldId id="599" r:id="rId8"/>
    <p:sldId id="602" r:id="rId9"/>
    <p:sldId id="271" r:id="rId10"/>
    <p:sldId id="667" r:id="rId11"/>
    <p:sldId id="275" r:id="rId12"/>
    <p:sldId id="668" r:id="rId13"/>
    <p:sldId id="669" r:id="rId14"/>
    <p:sldId id="277" r:id="rId15"/>
    <p:sldId id="671" r:id="rId16"/>
    <p:sldId id="278" r:id="rId17"/>
    <p:sldId id="672" r:id="rId18"/>
    <p:sldId id="279" r:id="rId19"/>
    <p:sldId id="280" r:id="rId20"/>
    <p:sldId id="281" r:id="rId21"/>
    <p:sldId id="674" r:id="rId2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1 Goals and Challenges" id="{59D83755-D9DF-447B-B82E-79C83AA1008B}">
          <p14:sldIdLst>
            <p14:sldId id="603"/>
            <p14:sldId id="673"/>
            <p14:sldId id="258"/>
            <p14:sldId id="600"/>
            <p14:sldId id="601"/>
            <p14:sldId id="598"/>
            <p14:sldId id="599"/>
            <p14:sldId id="602"/>
            <p14:sldId id="271"/>
            <p14:sldId id="667"/>
            <p14:sldId id="275"/>
            <p14:sldId id="668"/>
            <p14:sldId id="669"/>
            <p14:sldId id="277"/>
            <p14:sldId id="671"/>
            <p14:sldId id="278"/>
            <p14:sldId id="672"/>
            <p14:sldId id="279"/>
            <p14:sldId id="280"/>
            <p14:sldId id="281"/>
            <p14:sldId id="674"/>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3FED7-A251-4A96-B57E-6488EAC94422}" v="69" dt="2023-01-31T17:18:02.8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65486" autoAdjust="0"/>
  </p:normalViewPr>
  <p:slideViewPr>
    <p:cSldViewPr snapToGrid="0" snapToObjects="1">
      <p:cViewPr varScale="1">
        <p:scale>
          <a:sx n="44" d="100"/>
          <a:sy n="44" d="100"/>
        </p:scale>
        <p:origin x="928" y="44"/>
      </p:cViewPr>
      <p:guideLst>
        <p:guide orient="horz" pos="2232"/>
        <p:guide pos="384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E12B0B4-A12F-42FC-8959-2B2C9C36A1C9}"/>
    <pc:docChg chg="delSld delSection modSection">
      <pc:chgData name="Mitchell Wand" userId="de9b44c55c049659" providerId="LiveId" clId="{9E12B0B4-A12F-42FC-8959-2B2C9C36A1C9}" dt="2023-01-31T17:32:09.361" v="3" actId="18676"/>
      <pc:docMkLst>
        <pc:docMk/>
      </pc:docMkLst>
      <pc:sldChg chg="del">
        <pc:chgData name="Mitchell Wand" userId="de9b44c55c049659" providerId="LiveId" clId="{9E12B0B4-A12F-42FC-8959-2B2C9C36A1C9}" dt="2023-01-31T17:32:01.229" v="1" actId="18676"/>
        <pc:sldMkLst>
          <pc:docMk/>
          <pc:sldMk cId="351076186" sldId="558"/>
        </pc:sldMkLst>
      </pc:sldChg>
      <pc:sldChg chg="del">
        <pc:chgData name="Mitchell Wand" userId="de9b44c55c049659" providerId="LiveId" clId="{9E12B0B4-A12F-42FC-8959-2B2C9C36A1C9}" dt="2023-01-31T17:32:01.229" v="1" actId="18676"/>
        <pc:sldMkLst>
          <pc:docMk/>
          <pc:sldMk cId="829040657" sldId="559"/>
        </pc:sldMkLst>
      </pc:sldChg>
      <pc:sldChg chg="del">
        <pc:chgData name="Mitchell Wand" userId="de9b44c55c049659" providerId="LiveId" clId="{9E12B0B4-A12F-42FC-8959-2B2C9C36A1C9}" dt="2023-01-31T17:32:01.229" v="1" actId="18676"/>
        <pc:sldMkLst>
          <pc:docMk/>
          <pc:sldMk cId="1512902528" sldId="562"/>
        </pc:sldMkLst>
      </pc:sldChg>
      <pc:sldChg chg="del">
        <pc:chgData name="Mitchell Wand" userId="de9b44c55c049659" providerId="LiveId" clId="{9E12B0B4-A12F-42FC-8959-2B2C9C36A1C9}" dt="2023-01-31T17:32:01.229" v="1" actId="18676"/>
        <pc:sldMkLst>
          <pc:docMk/>
          <pc:sldMk cId="889119413" sldId="565"/>
        </pc:sldMkLst>
      </pc:sldChg>
      <pc:sldChg chg="del">
        <pc:chgData name="Mitchell Wand" userId="de9b44c55c049659" providerId="LiveId" clId="{9E12B0B4-A12F-42FC-8959-2B2C9C36A1C9}" dt="2023-01-31T17:32:01.229" v="1" actId="18676"/>
        <pc:sldMkLst>
          <pc:docMk/>
          <pc:sldMk cId="1459788967" sldId="566"/>
        </pc:sldMkLst>
      </pc:sldChg>
      <pc:sldChg chg="del">
        <pc:chgData name="Mitchell Wand" userId="de9b44c55c049659" providerId="LiveId" clId="{9E12B0B4-A12F-42FC-8959-2B2C9C36A1C9}" dt="2023-01-31T17:32:01.229" v="1" actId="18676"/>
        <pc:sldMkLst>
          <pc:docMk/>
          <pc:sldMk cId="921224079" sldId="567"/>
        </pc:sldMkLst>
      </pc:sldChg>
      <pc:sldChg chg="del">
        <pc:chgData name="Mitchell Wand" userId="de9b44c55c049659" providerId="LiveId" clId="{9E12B0B4-A12F-42FC-8959-2B2C9C36A1C9}" dt="2023-01-31T17:32:01.229" v="1" actId="18676"/>
        <pc:sldMkLst>
          <pc:docMk/>
          <pc:sldMk cId="3950482360" sldId="570"/>
        </pc:sldMkLst>
      </pc:sldChg>
      <pc:sldChg chg="del">
        <pc:chgData name="Mitchell Wand" userId="de9b44c55c049659" providerId="LiveId" clId="{9E12B0B4-A12F-42FC-8959-2B2C9C36A1C9}" dt="2023-01-31T17:32:01.229" v="1" actId="18676"/>
        <pc:sldMkLst>
          <pc:docMk/>
          <pc:sldMk cId="3623289126" sldId="571"/>
        </pc:sldMkLst>
      </pc:sldChg>
      <pc:sldChg chg="del">
        <pc:chgData name="Mitchell Wand" userId="de9b44c55c049659" providerId="LiveId" clId="{9E12B0B4-A12F-42FC-8959-2B2C9C36A1C9}" dt="2023-01-31T17:32:01.229" v="1" actId="18676"/>
        <pc:sldMkLst>
          <pc:docMk/>
          <pc:sldMk cId="2024362867" sldId="577"/>
        </pc:sldMkLst>
      </pc:sldChg>
      <pc:sldChg chg="del">
        <pc:chgData name="Mitchell Wand" userId="de9b44c55c049659" providerId="LiveId" clId="{9E12B0B4-A12F-42FC-8959-2B2C9C36A1C9}" dt="2023-01-31T17:32:01.229" v="1" actId="18676"/>
        <pc:sldMkLst>
          <pc:docMk/>
          <pc:sldMk cId="177380639" sldId="578"/>
        </pc:sldMkLst>
      </pc:sldChg>
      <pc:sldChg chg="del">
        <pc:chgData name="Mitchell Wand" userId="de9b44c55c049659" providerId="LiveId" clId="{9E12B0B4-A12F-42FC-8959-2B2C9C36A1C9}" dt="2023-01-31T17:32:01.229" v="1" actId="18676"/>
        <pc:sldMkLst>
          <pc:docMk/>
          <pc:sldMk cId="475403491" sldId="579"/>
        </pc:sldMkLst>
      </pc:sldChg>
      <pc:sldChg chg="del">
        <pc:chgData name="Mitchell Wand" userId="de9b44c55c049659" providerId="LiveId" clId="{9E12B0B4-A12F-42FC-8959-2B2C9C36A1C9}" dt="2023-01-31T17:32:01.229" v="1" actId="18676"/>
        <pc:sldMkLst>
          <pc:docMk/>
          <pc:sldMk cId="3562242529" sldId="580"/>
        </pc:sldMkLst>
      </pc:sldChg>
      <pc:sldChg chg="del">
        <pc:chgData name="Mitchell Wand" userId="de9b44c55c049659" providerId="LiveId" clId="{9E12B0B4-A12F-42FC-8959-2B2C9C36A1C9}" dt="2023-01-31T17:32:01.229" v="1" actId="18676"/>
        <pc:sldMkLst>
          <pc:docMk/>
          <pc:sldMk cId="39293851" sldId="581"/>
        </pc:sldMkLst>
      </pc:sldChg>
      <pc:sldChg chg="del">
        <pc:chgData name="Mitchell Wand" userId="de9b44c55c049659" providerId="LiveId" clId="{9E12B0B4-A12F-42FC-8959-2B2C9C36A1C9}" dt="2023-01-31T17:32:09.361" v="3" actId="18676"/>
        <pc:sldMkLst>
          <pc:docMk/>
          <pc:sldMk cId="1152140800" sldId="584"/>
        </pc:sldMkLst>
      </pc:sldChg>
      <pc:sldChg chg="del">
        <pc:chgData name="Mitchell Wand" userId="de9b44c55c049659" providerId="LiveId" clId="{9E12B0B4-A12F-42FC-8959-2B2C9C36A1C9}" dt="2023-01-31T17:32:09.361" v="3" actId="18676"/>
        <pc:sldMkLst>
          <pc:docMk/>
          <pc:sldMk cId="236422256" sldId="585"/>
        </pc:sldMkLst>
      </pc:sldChg>
      <pc:sldChg chg="del">
        <pc:chgData name="Mitchell Wand" userId="de9b44c55c049659" providerId="LiveId" clId="{9E12B0B4-A12F-42FC-8959-2B2C9C36A1C9}" dt="2023-01-31T17:32:09.361" v="3" actId="18676"/>
        <pc:sldMkLst>
          <pc:docMk/>
          <pc:sldMk cId="503925045" sldId="589"/>
        </pc:sldMkLst>
      </pc:sldChg>
      <pc:sldChg chg="del">
        <pc:chgData name="Mitchell Wand" userId="de9b44c55c049659" providerId="LiveId" clId="{9E12B0B4-A12F-42FC-8959-2B2C9C36A1C9}" dt="2023-01-31T17:32:09.361" v="3" actId="18676"/>
        <pc:sldMkLst>
          <pc:docMk/>
          <pc:sldMk cId="2028132439" sldId="590"/>
        </pc:sldMkLst>
      </pc:sldChg>
      <pc:sldChg chg="del">
        <pc:chgData name="Mitchell Wand" userId="de9b44c55c049659" providerId="LiveId" clId="{9E12B0B4-A12F-42FC-8959-2B2C9C36A1C9}" dt="2023-01-31T17:32:09.361" v="3" actId="18676"/>
        <pc:sldMkLst>
          <pc:docMk/>
          <pc:sldMk cId="1640455625" sldId="591"/>
        </pc:sldMkLst>
      </pc:sldChg>
      <pc:sldChg chg="del">
        <pc:chgData name="Mitchell Wand" userId="de9b44c55c049659" providerId="LiveId" clId="{9E12B0B4-A12F-42FC-8959-2B2C9C36A1C9}" dt="2023-01-31T17:32:09.361" v="3" actId="18676"/>
        <pc:sldMkLst>
          <pc:docMk/>
          <pc:sldMk cId="3707710800" sldId="592"/>
        </pc:sldMkLst>
      </pc:sldChg>
      <pc:sldChg chg="del">
        <pc:chgData name="Mitchell Wand" userId="de9b44c55c049659" providerId="LiveId" clId="{9E12B0B4-A12F-42FC-8959-2B2C9C36A1C9}" dt="2023-01-31T17:32:09.361" v="3" actId="18676"/>
        <pc:sldMkLst>
          <pc:docMk/>
          <pc:sldMk cId="2447365172" sldId="594"/>
        </pc:sldMkLst>
      </pc:sldChg>
      <pc:sldChg chg="del">
        <pc:chgData name="Mitchell Wand" userId="de9b44c55c049659" providerId="LiveId" clId="{9E12B0B4-A12F-42FC-8959-2B2C9C36A1C9}" dt="2023-01-31T17:32:09.361" v="3" actId="18676"/>
        <pc:sldMkLst>
          <pc:docMk/>
          <pc:sldMk cId="3302229861" sldId="595"/>
        </pc:sldMkLst>
      </pc:sldChg>
      <pc:sldChg chg="del">
        <pc:chgData name="Mitchell Wand" userId="de9b44c55c049659" providerId="LiveId" clId="{9E12B0B4-A12F-42FC-8959-2B2C9C36A1C9}" dt="2023-01-31T17:31:57.348" v="0" actId="18676"/>
        <pc:sldMkLst>
          <pc:docMk/>
          <pc:sldMk cId="2060453442" sldId="607"/>
        </pc:sldMkLst>
      </pc:sldChg>
      <pc:sldChg chg="del">
        <pc:chgData name="Mitchell Wand" userId="de9b44c55c049659" providerId="LiveId" clId="{9E12B0B4-A12F-42FC-8959-2B2C9C36A1C9}" dt="2023-01-31T17:31:57.348" v="0" actId="18676"/>
        <pc:sldMkLst>
          <pc:docMk/>
          <pc:sldMk cId="3634454551" sldId="613"/>
        </pc:sldMkLst>
      </pc:sldChg>
      <pc:sldChg chg="del">
        <pc:chgData name="Mitchell Wand" userId="de9b44c55c049659" providerId="LiveId" clId="{9E12B0B4-A12F-42FC-8959-2B2C9C36A1C9}" dt="2023-01-31T17:31:57.348" v="0" actId="18676"/>
        <pc:sldMkLst>
          <pc:docMk/>
          <pc:sldMk cId="1053242225" sldId="614"/>
        </pc:sldMkLst>
      </pc:sldChg>
      <pc:sldChg chg="del">
        <pc:chgData name="Mitchell Wand" userId="de9b44c55c049659" providerId="LiveId" clId="{9E12B0B4-A12F-42FC-8959-2B2C9C36A1C9}" dt="2023-01-31T17:31:57.348" v="0" actId="18676"/>
        <pc:sldMkLst>
          <pc:docMk/>
          <pc:sldMk cId="231453555" sldId="617"/>
        </pc:sldMkLst>
      </pc:sldChg>
      <pc:sldChg chg="del">
        <pc:chgData name="Mitchell Wand" userId="de9b44c55c049659" providerId="LiveId" clId="{9E12B0B4-A12F-42FC-8959-2B2C9C36A1C9}" dt="2023-01-31T17:31:57.348" v="0" actId="18676"/>
        <pc:sldMkLst>
          <pc:docMk/>
          <pc:sldMk cId="2991118128" sldId="618"/>
        </pc:sldMkLst>
      </pc:sldChg>
      <pc:sldChg chg="del">
        <pc:chgData name="Mitchell Wand" userId="de9b44c55c049659" providerId="LiveId" clId="{9E12B0B4-A12F-42FC-8959-2B2C9C36A1C9}" dt="2023-01-31T17:31:57.348" v="0" actId="18676"/>
        <pc:sldMkLst>
          <pc:docMk/>
          <pc:sldMk cId="2547990764" sldId="619"/>
        </pc:sldMkLst>
      </pc:sldChg>
      <pc:sldChg chg="del">
        <pc:chgData name="Mitchell Wand" userId="de9b44c55c049659" providerId="LiveId" clId="{9E12B0B4-A12F-42FC-8959-2B2C9C36A1C9}" dt="2023-01-31T17:31:57.348" v="0" actId="18676"/>
        <pc:sldMkLst>
          <pc:docMk/>
          <pc:sldMk cId="1532858565" sldId="621"/>
        </pc:sldMkLst>
      </pc:sldChg>
      <pc:sldChg chg="del">
        <pc:chgData name="Mitchell Wand" userId="de9b44c55c049659" providerId="LiveId" clId="{9E12B0B4-A12F-42FC-8959-2B2C9C36A1C9}" dt="2023-01-31T17:31:57.348" v="0" actId="18676"/>
        <pc:sldMkLst>
          <pc:docMk/>
          <pc:sldMk cId="1556651605" sldId="622"/>
        </pc:sldMkLst>
      </pc:sldChg>
      <pc:sldChg chg="del">
        <pc:chgData name="Mitchell Wand" userId="de9b44c55c049659" providerId="LiveId" clId="{9E12B0B4-A12F-42FC-8959-2B2C9C36A1C9}" dt="2023-01-31T17:31:57.348" v="0" actId="18676"/>
        <pc:sldMkLst>
          <pc:docMk/>
          <pc:sldMk cId="2706452834" sldId="624"/>
        </pc:sldMkLst>
      </pc:sldChg>
      <pc:sldChg chg="del">
        <pc:chgData name="Mitchell Wand" userId="de9b44c55c049659" providerId="LiveId" clId="{9E12B0B4-A12F-42FC-8959-2B2C9C36A1C9}" dt="2023-01-31T17:31:57.348" v="0" actId="18676"/>
        <pc:sldMkLst>
          <pc:docMk/>
          <pc:sldMk cId="3289098674" sldId="628"/>
        </pc:sldMkLst>
      </pc:sldChg>
      <pc:sldChg chg="del">
        <pc:chgData name="Mitchell Wand" userId="de9b44c55c049659" providerId="LiveId" clId="{9E12B0B4-A12F-42FC-8959-2B2C9C36A1C9}" dt="2023-01-31T17:31:57.348" v="0" actId="18676"/>
        <pc:sldMkLst>
          <pc:docMk/>
          <pc:sldMk cId="1272787678" sldId="629"/>
        </pc:sldMkLst>
      </pc:sldChg>
      <pc:sldChg chg="del">
        <pc:chgData name="Mitchell Wand" userId="de9b44c55c049659" providerId="LiveId" clId="{9E12B0B4-A12F-42FC-8959-2B2C9C36A1C9}" dt="2023-01-31T17:31:57.348" v="0" actId="18676"/>
        <pc:sldMkLst>
          <pc:docMk/>
          <pc:sldMk cId="1413645709" sldId="630"/>
        </pc:sldMkLst>
      </pc:sldChg>
      <pc:sldChg chg="del">
        <pc:chgData name="Mitchell Wand" userId="de9b44c55c049659" providerId="LiveId" clId="{9E12B0B4-A12F-42FC-8959-2B2C9C36A1C9}" dt="2023-01-31T17:31:57.348" v="0" actId="18676"/>
        <pc:sldMkLst>
          <pc:docMk/>
          <pc:sldMk cId="1901951289" sldId="631"/>
        </pc:sldMkLst>
      </pc:sldChg>
      <pc:sldChg chg="del">
        <pc:chgData name="Mitchell Wand" userId="de9b44c55c049659" providerId="LiveId" clId="{9E12B0B4-A12F-42FC-8959-2B2C9C36A1C9}" dt="2023-01-31T17:31:57.348" v="0" actId="18676"/>
        <pc:sldMkLst>
          <pc:docMk/>
          <pc:sldMk cId="3557005130" sldId="632"/>
        </pc:sldMkLst>
      </pc:sldChg>
      <pc:sldChg chg="del">
        <pc:chgData name="Mitchell Wand" userId="de9b44c55c049659" providerId="LiveId" clId="{9E12B0B4-A12F-42FC-8959-2B2C9C36A1C9}" dt="2023-01-31T17:31:57.348" v="0" actId="18676"/>
        <pc:sldMkLst>
          <pc:docMk/>
          <pc:sldMk cId="1122604668" sldId="633"/>
        </pc:sldMkLst>
      </pc:sldChg>
      <pc:sldChg chg="del">
        <pc:chgData name="Mitchell Wand" userId="de9b44c55c049659" providerId="LiveId" clId="{9E12B0B4-A12F-42FC-8959-2B2C9C36A1C9}" dt="2023-01-31T17:31:57.348" v="0" actId="18676"/>
        <pc:sldMkLst>
          <pc:docMk/>
          <pc:sldMk cId="357777551" sldId="634"/>
        </pc:sldMkLst>
      </pc:sldChg>
      <pc:sldChg chg="del">
        <pc:chgData name="Mitchell Wand" userId="de9b44c55c049659" providerId="LiveId" clId="{9E12B0B4-A12F-42FC-8959-2B2C9C36A1C9}" dt="2023-01-31T17:32:01.229" v="1" actId="18676"/>
        <pc:sldMkLst>
          <pc:docMk/>
          <pc:sldMk cId="1610246164" sldId="636"/>
        </pc:sldMkLst>
      </pc:sldChg>
      <pc:sldChg chg="del">
        <pc:chgData name="Mitchell Wand" userId="de9b44c55c049659" providerId="LiveId" clId="{9E12B0B4-A12F-42FC-8959-2B2C9C36A1C9}" dt="2023-01-31T17:32:05.775" v="2" actId="18676"/>
        <pc:sldMkLst>
          <pc:docMk/>
          <pc:sldMk cId="137863682" sldId="637"/>
        </pc:sldMkLst>
      </pc:sldChg>
      <pc:sldChg chg="del">
        <pc:chgData name="Mitchell Wand" userId="de9b44c55c049659" providerId="LiveId" clId="{9E12B0B4-A12F-42FC-8959-2B2C9C36A1C9}" dt="2023-01-31T17:32:05.775" v="2" actId="18676"/>
        <pc:sldMkLst>
          <pc:docMk/>
          <pc:sldMk cId="2241775368" sldId="638"/>
        </pc:sldMkLst>
      </pc:sldChg>
      <pc:sldChg chg="del">
        <pc:chgData name="Mitchell Wand" userId="de9b44c55c049659" providerId="LiveId" clId="{9E12B0B4-A12F-42FC-8959-2B2C9C36A1C9}" dt="2023-01-31T17:32:05.775" v="2" actId="18676"/>
        <pc:sldMkLst>
          <pc:docMk/>
          <pc:sldMk cId="699805101" sldId="639"/>
        </pc:sldMkLst>
      </pc:sldChg>
      <pc:sldChg chg="del">
        <pc:chgData name="Mitchell Wand" userId="de9b44c55c049659" providerId="LiveId" clId="{9E12B0B4-A12F-42FC-8959-2B2C9C36A1C9}" dt="2023-01-31T17:32:05.775" v="2" actId="18676"/>
        <pc:sldMkLst>
          <pc:docMk/>
          <pc:sldMk cId="2743438403" sldId="640"/>
        </pc:sldMkLst>
      </pc:sldChg>
      <pc:sldChg chg="del">
        <pc:chgData name="Mitchell Wand" userId="de9b44c55c049659" providerId="LiveId" clId="{9E12B0B4-A12F-42FC-8959-2B2C9C36A1C9}" dt="2023-01-31T17:32:05.775" v="2" actId="18676"/>
        <pc:sldMkLst>
          <pc:docMk/>
          <pc:sldMk cId="2222784871" sldId="643"/>
        </pc:sldMkLst>
      </pc:sldChg>
      <pc:sldChg chg="del">
        <pc:chgData name="Mitchell Wand" userId="de9b44c55c049659" providerId="LiveId" clId="{9E12B0B4-A12F-42FC-8959-2B2C9C36A1C9}" dt="2023-01-31T17:32:05.775" v="2" actId="18676"/>
        <pc:sldMkLst>
          <pc:docMk/>
          <pc:sldMk cId="997623339" sldId="644"/>
        </pc:sldMkLst>
      </pc:sldChg>
      <pc:sldChg chg="del">
        <pc:chgData name="Mitchell Wand" userId="de9b44c55c049659" providerId="LiveId" clId="{9E12B0B4-A12F-42FC-8959-2B2C9C36A1C9}" dt="2023-01-31T17:32:05.775" v="2" actId="18676"/>
        <pc:sldMkLst>
          <pc:docMk/>
          <pc:sldMk cId="1041784889" sldId="645"/>
        </pc:sldMkLst>
      </pc:sldChg>
      <pc:sldChg chg="del">
        <pc:chgData name="Mitchell Wand" userId="de9b44c55c049659" providerId="LiveId" clId="{9E12B0B4-A12F-42FC-8959-2B2C9C36A1C9}" dt="2023-01-31T17:32:05.775" v="2" actId="18676"/>
        <pc:sldMkLst>
          <pc:docMk/>
          <pc:sldMk cId="3170320201" sldId="648"/>
        </pc:sldMkLst>
      </pc:sldChg>
      <pc:sldChg chg="del">
        <pc:chgData name="Mitchell Wand" userId="de9b44c55c049659" providerId="LiveId" clId="{9E12B0B4-A12F-42FC-8959-2B2C9C36A1C9}" dt="2023-01-31T17:32:05.775" v="2" actId="18676"/>
        <pc:sldMkLst>
          <pc:docMk/>
          <pc:sldMk cId="2221841420" sldId="649"/>
        </pc:sldMkLst>
      </pc:sldChg>
      <pc:sldChg chg="del">
        <pc:chgData name="Mitchell Wand" userId="de9b44c55c049659" providerId="LiveId" clId="{9E12B0B4-A12F-42FC-8959-2B2C9C36A1C9}" dt="2023-01-31T17:32:05.775" v="2" actId="18676"/>
        <pc:sldMkLst>
          <pc:docMk/>
          <pc:sldMk cId="800464853" sldId="653"/>
        </pc:sldMkLst>
      </pc:sldChg>
      <pc:sldChg chg="del">
        <pc:chgData name="Mitchell Wand" userId="de9b44c55c049659" providerId="LiveId" clId="{9E12B0B4-A12F-42FC-8959-2B2C9C36A1C9}" dt="2023-01-31T17:32:05.775" v="2" actId="18676"/>
        <pc:sldMkLst>
          <pc:docMk/>
          <pc:sldMk cId="2528650462" sldId="654"/>
        </pc:sldMkLst>
      </pc:sldChg>
      <pc:sldChg chg="del">
        <pc:chgData name="Mitchell Wand" userId="de9b44c55c049659" providerId="LiveId" clId="{9E12B0B4-A12F-42FC-8959-2B2C9C36A1C9}" dt="2023-01-31T17:32:05.775" v="2" actId="18676"/>
        <pc:sldMkLst>
          <pc:docMk/>
          <pc:sldMk cId="3560756467" sldId="656"/>
        </pc:sldMkLst>
      </pc:sldChg>
      <pc:sldChg chg="del">
        <pc:chgData name="Mitchell Wand" userId="de9b44c55c049659" providerId="LiveId" clId="{9E12B0B4-A12F-42FC-8959-2B2C9C36A1C9}" dt="2023-01-31T17:32:05.775" v="2" actId="18676"/>
        <pc:sldMkLst>
          <pc:docMk/>
          <pc:sldMk cId="2884913111" sldId="657"/>
        </pc:sldMkLst>
      </pc:sldChg>
      <pc:sldChg chg="del">
        <pc:chgData name="Mitchell Wand" userId="de9b44c55c049659" providerId="LiveId" clId="{9E12B0B4-A12F-42FC-8959-2B2C9C36A1C9}" dt="2023-01-31T17:32:05.775" v="2" actId="18676"/>
        <pc:sldMkLst>
          <pc:docMk/>
          <pc:sldMk cId="718011119" sldId="658"/>
        </pc:sldMkLst>
      </pc:sldChg>
      <pc:sldChg chg="del">
        <pc:chgData name="Mitchell Wand" userId="de9b44c55c049659" providerId="LiveId" clId="{9E12B0B4-A12F-42FC-8959-2B2C9C36A1C9}" dt="2023-01-31T17:32:05.775" v="2" actId="18676"/>
        <pc:sldMkLst>
          <pc:docMk/>
          <pc:sldMk cId="3017743992" sldId="659"/>
        </pc:sldMkLst>
      </pc:sldChg>
      <pc:sldChg chg="del">
        <pc:chgData name="Mitchell Wand" userId="de9b44c55c049659" providerId="LiveId" clId="{9E12B0B4-A12F-42FC-8959-2B2C9C36A1C9}" dt="2023-01-31T17:32:05.775" v="2" actId="18676"/>
        <pc:sldMkLst>
          <pc:docMk/>
          <pc:sldMk cId="1849435347" sldId="660"/>
        </pc:sldMkLst>
      </pc:sldChg>
      <pc:sldChg chg="del">
        <pc:chgData name="Mitchell Wand" userId="de9b44c55c049659" providerId="LiveId" clId="{9E12B0B4-A12F-42FC-8959-2B2C9C36A1C9}" dt="2023-01-31T17:32:05.775" v="2" actId="18676"/>
        <pc:sldMkLst>
          <pc:docMk/>
          <pc:sldMk cId="3960731311" sldId="661"/>
        </pc:sldMkLst>
      </pc:sldChg>
      <pc:sldChg chg="del">
        <pc:chgData name="Mitchell Wand" userId="de9b44c55c049659" providerId="LiveId" clId="{9E12B0B4-A12F-42FC-8959-2B2C9C36A1C9}" dt="2023-01-31T17:32:05.775" v="2" actId="18676"/>
        <pc:sldMkLst>
          <pc:docMk/>
          <pc:sldMk cId="1699180941" sldId="662"/>
        </pc:sldMkLst>
      </pc:sldChg>
      <pc:sldChg chg="del">
        <pc:chgData name="Mitchell Wand" userId="de9b44c55c049659" providerId="LiveId" clId="{9E12B0B4-A12F-42FC-8959-2B2C9C36A1C9}" dt="2023-01-31T17:32:01.229" v="1" actId="18676"/>
        <pc:sldMkLst>
          <pc:docMk/>
          <pc:sldMk cId="81039764" sldId="665"/>
        </pc:sldMkLst>
      </pc:sldChg>
      <pc:sldChg chg="del">
        <pc:chgData name="Mitchell Wand" userId="de9b44c55c049659" providerId="LiveId" clId="{9E12B0B4-A12F-42FC-8959-2B2C9C36A1C9}" dt="2023-01-31T17:31:57.348" v="0" actId="18676"/>
        <pc:sldMkLst>
          <pc:docMk/>
          <pc:sldMk cId="2609355442" sldId="675"/>
        </pc:sldMkLst>
      </pc:sldChg>
      <pc:sldChg chg="del">
        <pc:chgData name="Mitchell Wand" userId="de9b44c55c049659" providerId="LiveId" clId="{9E12B0B4-A12F-42FC-8959-2B2C9C36A1C9}" dt="2023-01-31T17:31:57.348" v="0" actId="18676"/>
        <pc:sldMkLst>
          <pc:docMk/>
          <pc:sldMk cId="2145139300" sldId="676"/>
        </pc:sldMkLst>
      </pc:sldChg>
      <pc:sldChg chg="del">
        <pc:chgData name="Mitchell Wand" userId="de9b44c55c049659" providerId="LiveId" clId="{9E12B0B4-A12F-42FC-8959-2B2C9C36A1C9}" dt="2023-01-31T17:32:01.229" v="1" actId="18676"/>
        <pc:sldMkLst>
          <pc:docMk/>
          <pc:sldMk cId="4212001115" sldId="677"/>
        </pc:sldMkLst>
      </pc:sldChg>
      <pc:sldChg chg="del">
        <pc:chgData name="Mitchell Wand" userId="de9b44c55c049659" providerId="LiveId" clId="{9E12B0B4-A12F-42FC-8959-2B2C9C36A1C9}" dt="2023-01-31T17:32:01.229" v="1" actId="18676"/>
        <pc:sldMkLst>
          <pc:docMk/>
          <pc:sldMk cId="1786298898" sldId="678"/>
        </pc:sldMkLst>
      </pc:sldChg>
      <pc:sldChg chg="del">
        <pc:chgData name="Mitchell Wand" userId="de9b44c55c049659" providerId="LiveId" clId="{9E12B0B4-A12F-42FC-8959-2B2C9C36A1C9}" dt="2023-01-31T17:32:01.229" v="1" actId="18676"/>
        <pc:sldMkLst>
          <pc:docMk/>
          <pc:sldMk cId="173098168" sldId="679"/>
        </pc:sldMkLst>
      </pc:sldChg>
      <pc:sldChg chg="del">
        <pc:chgData name="Mitchell Wand" userId="de9b44c55c049659" providerId="LiveId" clId="{9E12B0B4-A12F-42FC-8959-2B2C9C36A1C9}" dt="2023-01-31T17:32:05.775" v="2" actId="18676"/>
        <pc:sldMkLst>
          <pc:docMk/>
          <pc:sldMk cId="2962315829" sldId="680"/>
        </pc:sldMkLst>
      </pc:sldChg>
      <pc:sldChg chg="del">
        <pc:chgData name="Mitchell Wand" userId="de9b44c55c049659" providerId="LiveId" clId="{9E12B0B4-A12F-42FC-8959-2B2C9C36A1C9}" dt="2023-01-31T17:32:05.775" v="2" actId="18676"/>
        <pc:sldMkLst>
          <pc:docMk/>
          <pc:sldMk cId="2176076143" sldId="682"/>
        </pc:sldMkLst>
      </pc:sldChg>
      <pc:sldChg chg="del">
        <pc:chgData name="Mitchell Wand" userId="de9b44c55c049659" providerId="LiveId" clId="{9E12B0B4-A12F-42FC-8959-2B2C9C36A1C9}" dt="2023-01-31T17:32:05.775" v="2" actId="18676"/>
        <pc:sldMkLst>
          <pc:docMk/>
          <pc:sldMk cId="3019391509" sldId="683"/>
        </pc:sldMkLst>
      </pc:sldChg>
      <pc:sldChg chg="del">
        <pc:chgData name="Mitchell Wand" userId="de9b44c55c049659" providerId="LiveId" clId="{9E12B0B4-A12F-42FC-8959-2B2C9C36A1C9}" dt="2023-01-31T17:32:05.775" v="2" actId="18676"/>
        <pc:sldMkLst>
          <pc:docMk/>
          <pc:sldMk cId="2196971" sldId="684"/>
        </pc:sldMkLst>
      </pc:sldChg>
      <pc:sldChg chg="del">
        <pc:chgData name="Mitchell Wand" userId="de9b44c55c049659" providerId="LiveId" clId="{9E12B0B4-A12F-42FC-8959-2B2C9C36A1C9}" dt="2023-01-31T17:32:09.361" v="3" actId="18676"/>
        <pc:sldMkLst>
          <pc:docMk/>
          <pc:sldMk cId="2420506016" sldId="685"/>
        </pc:sldMkLst>
      </pc:sldChg>
      <pc:sldChg chg="del">
        <pc:chgData name="Mitchell Wand" userId="de9b44c55c049659" providerId="LiveId" clId="{9E12B0B4-A12F-42FC-8959-2B2C9C36A1C9}" dt="2023-01-31T17:32:09.361" v="3" actId="18676"/>
        <pc:sldMkLst>
          <pc:docMk/>
          <pc:sldMk cId="4131189084" sldId="686"/>
        </pc:sldMkLst>
      </pc:sldChg>
      <pc:sldChg chg="del">
        <pc:chgData name="Mitchell Wand" userId="de9b44c55c049659" providerId="LiveId" clId="{9E12B0B4-A12F-42FC-8959-2B2C9C36A1C9}" dt="2023-01-31T17:32:09.361" v="3" actId="18676"/>
        <pc:sldMkLst>
          <pc:docMk/>
          <pc:sldMk cId="579390469" sldId="687"/>
        </pc:sldMkLst>
      </pc:sldChg>
      <pc:sldChg chg="del">
        <pc:chgData name="Mitchell Wand" userId="de9b44c55c049659" providerId="LiveId" clId="{9E12B0B4-A12F-42FC-8959-2B2C9C36A1C9}" dt="2023-01-31T17:32:09.361" v="3" actId="18676"/>
        <pc:sldMkLst>
          <pc:docMk/>
          <pc:sldMk cId="3190985049" sldId="688"/>
        </pc:sldMkLst>
      </pc:sldChg>
      <pc:sldChg chg="del">
        <pc:chgData name="Mitchell Wand" userId="de9b44c55c049659" providerId="LiveId" clId="{9E12B0B4-A12F-42FC-8959-2B2C9C36A1C9}" dt="2023-01-31T17:32:09.361" v="3" actId="18676"/>
        <pc:sldMkLst>
          <pc:docMk/>
          <pc:sldMk cId="3094861030" sldId="691"/>
        </pc:sldMkLst>
      </pc:sldChg>
      <pc:sldChg chg="del">
        <pc:chgData name="Mitchell Wand" userId="de9b44c55c049659" providerId="LiveId" clId="{9E12B0B4-A12F-42FC-8959-2B2C9C36A1C9}" dt="2023-01-31T17:32:09.361" v="3" actId="18676"/>
        <pc:sldMkLst>
          <pc:docMk/>
          <pc:sldMk cId="3677882719" sldId="692"/>
        </pc:sldMkLst>
      </pc:sldChg>
      <pc:sldChg chg="del">
        <pc:chgData name="Mitchell Wand" userId="de9b44c55c049659" providerId="LiveId" clId="{9E12B0B4-A12F-42FC-8959-2B2C9C36A1C9}" dt="2023-01-31T17:32:09.361" v="3" actId="18676"/>
        <pc:sldMkLst>
          <pc:docMk/>
          <pc:sldMk cId="4280697998" sldId="693"/>
        </pc:sldMkLst>
      </pc:sldChg>
      <pc:sldChg chg="del">
        <pc:chgData name="Mitchell Wand" userId="de9b44c55c049659" providerId="LiveId" clId="{9E12B0B4-A12F-42FC-8959-2B2C9C36A1C9}" dt="2023-01-31T17:32:09.361" v="3" actId="18676"/>
        <pc:sldMkLst>
          <pc:docMk/>
          <pc:sldMk cId="2846098467" sldId="694"/>
        </pc:sldMkLst>
      </pc:sldChg>
      <pc:sldChg chg="del">
        <pc:chgData name="Mitchell Wand" userId="de9b44c55c049659" providerId="LiveId" clId="{9E12B0B4-A12F-42FC-8959-2B2C9C36A1C9}" dt="2023-01-31T17:32:09.361" v="3" actId="18676"/>
        <pc:sldMkLst>
          <pc:docMk/>
          <pc:sldMk cId="2452036878" sldId="695"/>
        </pc:sldMkLst>
      </pc:sldChg>
      <pc:sldChg chg="del">
        <pc:chgData name="Mitchell Wand" userId="de9b44c55c049659" providerId="LiveId" clId="{9E12B0B4-A12F-42FC-8959-2B2C9C36A1C9}" dt="2023-01-31T17:32:09.361" v="3" actId="18676"/>
        <pc:sldMkLst>
          <pc:docMk/>
          <pc:sldMk cId="4095610600" sldId="696"/>
        </pc:sldMkLst>
      </pc:sldChg>
      <pc:sldChg chg="del">
        <pc:chgData name="Mitchell Wand" userId="de9b44c55c049659" providerId="LiveId" clId="{9E12B0B4-A12F-42FC-8959-2B2C9C36A1C9}" dt="2023-01-31T17:32:09.361" v="3" actId="18676"/>
        <pc:sldMkLst>
          <pc:docMk/>
          <pc:sldMk cId="830550122" sldId="697"/>
        </pc:sldMkLst>
      </pc:sldChg>
      <pc:sldChg chg="del">
        <pc:chgData name="Mitchell Wand" userId="de9b44c55c049659" providerId="LiveId" clId="{9E12B0B4-A12F-42FC-8959-2B2C9C36A1C9}" dt="2023-01-31T17:32:09.361" v="3" actId="18676"/>
        <pc:sldMkLst>
          <pc:docMk/>
          <pc:sldMk cId="1172348478" sldId="698"/>
        </pc:sldMkLst>
      </pc:sldChg>
      <pc:sldChg chg="del">
        <pc:chgData name="Mitchell Wand" userId="de9b44c55c049659" providerId="LiveId" clId="{9E12B0B4-A12F-42FC-8959-2B2C9C36A1C9}" dt="2023-01-31T17:32:09.361" v="3" actId="18676"/>
        <pc:sldMkLst>
          <pc:docMk/>
          <pc:sldMk cId="3945244152" sldId="699"/>
        </pc:sldMkLst>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37881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381000" y="685800"/>
            <a:ext cx="6096000" cy="342900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r>
              <a:rPr sz="1200" dirty="0">
                <a:latin typeface="Arial" panose="020B0604020202020204" pitchFamily="34" charset="0"/>
                <a:cs typeface="Arial" panose="020B0604020202020204" pitchFamily="34" charset="0"/>
              </a:rPr>
              <a:t>The next goal that we often try to achieve with distributed systems is availability - the proportion of time that a system is functioning. </a:t>
            </a:r>
          </a:p>
          <a:p>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21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It is hard to handle availability on a single machine We’d like to take a bunch of unreliable components and build a bigger thing that itself is reliable. </a:t>
            </a:r>
          </a:p>
          <a:p>
            <a:r>
              <a:rPr lang="en-US" sz="1100" dirty="0">
                <a:latin typeface="Arial" panose="020B0604020202020204" pitchFamily="34" charset="0"/>
                <a:cs typeface="Arial" panose="020B0604020202020204" pitchFamily="34" charset="0"/>
              </a:rPr>
              <a:t>&lt;READ SLIDE&gt;</a:t>
            </a:r>
          </a:p>
          <a:p>
            <a:r>
              <a:rPr lang="en-US" sz="1100" dirty="0">
                <a:latin typeface="Arial" panose="020B0604020202020204" pitchFamily="34" charset="0"/>
                <a:cs typeface="Arial" panose="020B0604020202020204" pitchFamily="34" charset="0"/>
              </a:rPr>
              <a:t>Let’s do some arithmetic and see how this might work out….</a:t>
            </a:r>
            <a:endParaRPr lang="en-US" dirty="0"/>
          </a:p>
        </p:txBody>
      </p:sp>
    </p:spTree>
    <p:extLst>
      <p:ext uri="{BB962C8B-B14F-4D97-AF65-F5344CB8AC3E}">
        <p14:creationId xmlns:p14="http://schemas.microsoft.com/office/powerpoint/2010/main" val="320838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r>
              <a:rPr lang="en-US" sz="1100" dirty="0">
                <a:latin typeface="Arial" panose="020B0604020202020204" pitchFamily="34" charset="0"/>
                <a:cs typeface="Arial" panose="020B0604020202020204" pitchFamily="34" charset="0"/>
              </a:rPr>
              <a:t>Availability considers things more broadly than uptime though: what if there is a network outage? Without knowing every possible thing that can fail, instead, we might design for fault tolerance </a:t>
            </a:r>
          </a:p>
          <a:p>
            <a:r>
              <a:rPr dirty="0"/>
              <a:t>(Read slide)</a:t>
            </a:r>
          </a:p>
        </p:txBody>
      </p:sp>
    </p:spTree>
    <p:extLst>
      <p:ext uri="{BB962C8B-B14F-4D97-AF65-F5344CB8AC3E}">
        <p14:creationId xmlns:p14="http://schemas.microsoft.com/office/powerpoint/2010/main" val="44034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rPr lang="en-US" dirty="0"/>
              <a:t>But machines and systems are not merely “up” or “down”</a:t>
            </a:r>
            <a:r>
              <a:rPr dirty="0"/>
              <a:t>. If something bad happens, regardless of whether the system is temporarily unavailable, our system should </a:t>
            </a:r>
            <a:r>
              <a:rPr lang="en-US" dirty="0"/>
              <a:t>behave in a predictable manner: maybe it’s just slower, or maybe it emits a “try again later message”: what’s an acceptable behavior will depend on the application.</a:t>
            </a:r>
            <a:endParaRPr dirty="0"/>
          </a:p>
          <a:p>
            <a:endParaRPr dirty="0"/>
          </a:p>
        </p:txBody>
      </p:sp>
    </p:spTree>
    <p:extLst>
      <p:ext uri="{BB962C8B-B14F-4D97-AF65-F5344CB8AC3E}">
        <p14:creationId xmlns:p14="http://schemas.microsoft.com/office/powerpoint/2010/main" val="4019621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Here some kinds of “partial failures” that you might have to design for.</a:t>
            </a:r>
          </a:p>
          <a:p>
            <a:pPr marL="0" marR="0" lvl="0" indent="0" defTabSz="228600" eaLnBrk="1" fontAlgn="auto" latinLnBrk="0" hangingPunct="1">
              <a:lnSpc>
                <a:spcPct val="117999"/>
              </a:lnSpc>
              <a:spcBef>
                <a:spcPts val="0"/>
              </a:spcBef>
              <a:spcAft>
                <a:spcPts val="0"/>
              </a:spcAft>
              <a:buClrTx/>
              <a:buSzTx/>
              <a:buFontTx/>
              <a:buNone/>
              <a:tabLst/>
              <a:defRPr/>
            </a:pPr>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reminiscent of “agile”:  we expect that there will be failures, and our system should be designed to accommodate them.</a:t>
            </a:r>
          </a:p>
          <a:p>
            <a:endParaRPr lang="en-US" dirty="0"/>
          </a:p>
        </p:txBody>
      </p:sp>
    </p:spTree>
    <p:extLst>
      <p:ext uri="{BB962C8B-B14F-4D97-AF65-F5344CB8AC3E}">
        <p14:creationId xmlns:p14="http://schemas.microsoft.com/office/powerpoint/2010/main" val="128429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t>What makes it difficult for us to achieve these goals?</a:t>
            </a:r>
          </a:p>
          <a:p>
            <a:r>
              <a:t>An increase in the number of independent nodes may increase the need for communication between nodes (click) (reducing performance as scale increases)</a:t>
            </a:r>
          </a:p>
          <a:p>
            <a:endParaRPr/>
          </a:p>
          <a:p>
            <a:r>
              <a:t>And links can fail, too! (click).   More links, higher probability of failure.</a:t>
            </a:r>
          </a:p>
        </p:txBody>
      </p:sp>
    </p:spTree>
    <p:extLst>
      <p:ext uri="{BB962C8B-B14F-4D97-AF65-F5344CB8AC3E}">
        <p14:creationId xmlns:p14="http://schemas.microsoft.com/office/powerpoint/2010/main" val="1145806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t>What makes it difficult for us to achieve these goals?</a:t>
            </a:r>
          </a:p>
          <a:p>
            <a:r>
              <a:t>An increase in the number of independent nodes may increase the need for communication between nodes (click) (reducing performance as scale increases)</a:t>
            </a:r>
          </a:p>
          <a:p>
            <a:endParaRPr/>
          </a:p>
          <a:p>
            <a:r>
              <a:t>And links can fail, too! (click).   More links, higher probability of failure.</a:t>
            </a:r>
          </a:p>
        </p:txBody>
      </p:sp>
    </p:spTree>
    <p:extLst>
      <p:ext uri="{BB962C8B-B14F-4D97-AF65-F5344CB8AC3E}">
        <p14:creationId xmlns:p14="http://schemas.microsoft.com/office/powerpoint/2010/main" val="411129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lvl1pPr>
              <a:lnSpc>
                <a:spcPct val="117999"/>
              </a:lnSpc>
            </a:lvl1pPr>
          </a:lstStyle>
          <a:p>
            <a:r>
              <a:t>(Read slide)</a:t>
            </a:r>
          </a:p>
        </p:txBody>
      </p:sp>
    </p:spTree>
    <p:extLst>
      <p:ext uri="{BB962C8B-B14F-4D97-AF65-F5344CB8AC3E}">
        <p14:creationId xmlns:p14="http://schemas.microsoft.com/office/powerpoint/2010/main" val="2081274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r>
              <a:t>It is also important to understand that there are even more challenges once we introduce a network, because we become reliant on other administrators and organizations to provide us with an essential service.</a:t>
            </a:r>
          </a:p>
        </p:txBody>
      </p:sp>
    </p:spTree>
    <p:extLst>
      <p:ext uri="{BB962C8B-B14F-4D97-AF65-F5344CB8AC3E}">
        <p14:creationId xmlns:p14="http://schemas.microsoft.com/office/powerpoint/2010/main" val="2220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First: some ground rules. What is a distributed system? Most apps that we work with are distributed in some way, at least in the sense that there is some code that runs in a client, and elsewhere on a server. For this and the following lesson, however, we’ll focus primarily on what happens when the server code needs to be distributed across multiple computers, with a network connecting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r>
              <a:rPr dirty="0"/>
              <a:t>Why go through the effort of implementing, deploying and maintaining a distributed system? Here are the general goals a DS should address. </a:t>
            </a:r>
            <a:endParaRPr lang="en-US" dirty="0"/>
          </a:p>
          <a:p>
            <a:endParaRPr lang="en-US" dirty="0"/>
          </a:p>
          <a:p>
            <a:pPr marL="0" marR="0" lvl="0" indent="0" defTabSz="228600" eaLnBrk="1" fontAlgn="auto" latinLnBrk="0" hangingPunct="1">
              <a:lnSpc>
                <a:spcPct val="117999"/>
              </a:lnSpc>
              <a:spcBef>
                <a:spcPts val="0"/>
              </a:spcBef>
              <a:spcAft>
                <a:spcPts val="0"/>
              </a:spcAft>
              <a:buClrTx/>
              <a:buSzTx/>
              <a:buFontTx/>
              <a:buNone/>
              <a:tabLst/>
              <a:defRPr/>
            </a:pPr>
            <a:r>
              <a:rPr lang="en-US" dirty="0"/>
              <a:t>This is list is taken from </a:t>
            </a:r>
            <a:r>
              <a:rPr lang="en-US" sz="1100" dirty="0">
                <a:hlinkClick r:id="rId3"/>
              </a:rPr>
              <a:t>“Distributed Systems for Fun and Profit”, </a:t>
            </a:r>
            <a:r>
              <a:rPr lang="en-US" sz="1100" dirty="0"/>
              <a:t>by Takada, which is a really excellent summary; it’s available online; the link is in the PowerPoint or you can just search for it.</a:t>
            </a:r>
          </a:p>
          <a:p>
            <a:pPr marL="0" marR="0" lvl="0" indent="0" defTabSz="228600" eaLnBrk="1" fontAlgn="auto" latinLnBrk="0" hangingPunct="1">
              <a:lnSpc>
                <a:spcPct val="117999"/>
              </a:lnSpc>
              <a:spcBef>
                <a:spcPts val="0"/>
              </a:spcBef>
              <a:spcAft>
                <a:spcPts val="0"/>
              </a:spcAft>
              <a:buClrTx/>
              <a:buSzTx/>
              <a:buFontTx/>
              <a:buNone/>
              <a:tabLst/>
              <a:defRPr/>
            </a:pPr>
            <a:endParaRPr lang="en-US" sz="1100" dirty="0"/>
          </a:p>
          <a:p>
            <a:r>
              <a:rPr dirty="0"/>
              <a:t>For now, it should suffice to recognize the most common reason for why a system needs to become distributed</a:t>
            </a:r>
            <a:r>
              <a:rPr lang="en-US" dirty="0"/>
              <a:t>.</a:t>
            </a:r>
            <a:endParaRPr dirty="0"/>
          </a:p>
        </p:txBody>
      </p:sp>
    </p:spTree>
    <p:extLst>
      <p:ext uri="{BB962C8B-B14F-4D97-AF65-F5344CB8AC3E}">
        <p14:creationId xmlns:p14="http://schemas.microsoft.com/office/powerpoint/2010/main" val="317074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Let’s revisit the distributed systems goals, and see how we can design systems to address them, starting with scale.</a:t>
            </a:r>
          </a:p>
          <a:p>
            <a:endParaRPr/>
          </a:p>
          <a:p>
            <a:r>
              <a:t>Most things are easy to do small: Let’s make a system that lets 5 people run around a 2D map. Great! How do we let 100,000 people run around that same map? Uh-oh. A scalable system is one in which we can scale the resources available to the system up in a way that is hopefully sub-linear to the scale in demand for usage. If our software can’t be distributed over multiple computers, then we are limited in scale to the resources that a single large computer can provide. This is the case for DNS.</a:t>
            </a:r>
          </a:p>
        </p:txBody>
      </p:sp>
    </p:spTree>
    <p:extLst>
      <p:ext uri="{BB962C8B-B14F-4D97-AF65-F5344CB8AC3E}">
        <p14:creationId xmlns:p14="http://schemas.microsoft.com/office/powerpoint/2010/main" val="273407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t>(Read slide)</a:t>
            </a:r>
          </a:p>
        </p:txBody>
      </p:sp>
    </p:spTree>
    <p:extLst>
      <p:ext uri="{BB962C8B-B14F-4D97-AF65-F5344CB8AC3E}">
        <p14:creationId xmlns:p14="http://schemas.microsoft.com/office/powerpoint/2010/main" val="418485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rPr dirty="0"/>
              <a:t>Performance is measured perhaps by throughput (how much work gets done), but also utilization of resources (are we using an enormous amount of resources to achieve this throughput?)</a:t>
            </a:r>
          </a:p>
          <a:p>
            <a:endParaRPr dirty="0"/>
          </a:p>
          <a:p>
            <a:r>
              <a:rPr dirty="0"/>
              <a:t>(response time is latency, will get to that in a minute)</a:t>
            </a:r>
          </a:p>
        </p:txBody>
      </p:sp>
    </p:spTree>
    <p:extLst>
      <p:ext uri="{BB962C8B-B14F-4D97-AF65-F5344CB8AC3E}">
        <p14:creationId xmlns:p14="http://schemas.microsoft.com/office/powerpoint/2010/main" val="90107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lnSpc>
                <a:spcPct val="117999"/>
              </a:lnSpc>
            </a:pPr>
            <a:r>
              <a:t>Distributed systems can improve throughput through concurrency. If we can create a system that uses more machines to do more work concurrently, then we can satisfy more requests in the same amount of time.</a:t>
            </a:r>
          </a:p>
          <a:p>
            <a:pPr>
              <a:lnSpc>
                <a:spcPct val="117999"/>
              </a:lnSpc>
            </a:pPr>
            <a:br/>
            <a:r>
              <a:t>The figure shows a way to (theoretically) double the throughput of a site like Facebook. Serving a request might require a few different key steps to occur. If we could perform those steps for different requests concurrently, we can increase our throughput.</a:t>
            </a:r>
          </a:p>
          <a:p>
            <a:pPr>
              <a:lnSpc>
                <a:spcPct val="117999"/>
              </a:lnSpc>
            </a:pPr>
            <a:endParaRPr/>
          </a:p>
          <a:p>
            <a:pPr>
              <a:lnSpc>
                <a:spcPct val="117999"/>
              </a:lnSpc>
            </a:pPr>
            <a:r>
              <a:t>Note that it is also worthwhile to note that we could implement the concurrency on a single node. But, eventually we will reach the limitations of how many things can be done at once on a single server - and then we will need to consider distributing the work to multiple nodes.</a:t>
            </a:r>
          </a:p>
        </p:txBody>
      </p:sp>
    </p:spTree>
    <p:extLst>
      <p:ext uri="{BB962C8B-B14F-4D97-AF65-F5344CB8AC3E}">
        <p14:creationId xmlns:p14="http://schemas.microsoft.com/office/powerpoint/2010/main" val="22426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dirty="0"/>
              <a:t>Latency captures response time. How long does it take between a user making a request and receiving their response?</a:t>
            </a:r>
          </a:p>
        </p:txBody>
      </p:sp>
    </p:spTree>
    <p:extLst>
      <p:ext uri="{BB962C8B-B14F-4D97-AF65-F5344CB8AC3E}">
        <p14:creationId xmlns:p14="http://schemas.microsoft.com/office/powerpoint/2010/main" val="70241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lang="en-US" dirty="0"/>
              <a:t>In a distributed system, we can distribute the data across multiple servers.  This could avoid bottlenecks where one server needs to handle many requests.  Another benefit is that we could move the data and its server to a location that is physically close to the client, which could mitigate transmission delays– the speed of light, and all that.</a:t>
            </a:r>
            <a:endParaRPr dirty="0"/>
          </a:p>
        </p:txBody>
      </p:sp>
    </p:spTree>
    <p:extLst>
      <p:ext uri="{BB962C8B-B14F-4D97-AF65-F5344CB8AC3E}">
        <p14:creationId xmlns:p14="http://schemas.microsoft.com/office/powerpoint/2010/main" val="262490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book.mixu.net/distsys/e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9.1 Distributed Systems: Goals and Challenges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Jan Vitek and Mitch Wand</a:t>
            </a:r>
          </a:p>
          <a:p>
            <a:pPr>
              <a:lnSpc>
                <a:spcPct val="100000"/>
              </a:lnSpc>
            </a:pPr>
            <a:r>
              <a:rPr lang="en-US" sz="2400"/>
              <a:t>Khoury </a:t>
            </a:r>
            <a:r>
              <a:rPr lang="en-US" sz="2400" dirty="0"/>
              <a:t>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426612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rPr lang="en-US" dirty="0"/>
              <a:t>Reduce latency by distributing data</a:t>
            </a:r>
            <a:endParaRPr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3" name="Content Placeholder 2">
            <a:extLst>
              <a:ext uri="{FF2B5EF4-FFF2-40B4-BE49-F238E27FC236}">
                <a16:creationId xmlns:a16="http://schemas.microsoft.com/office/drawing/2014/main" id="{BC256EBE-74DD-6989-3882-A1D473C37818}"/>
              </a:ext>
            </a:extLst>
          </p:cNvPr>
          <p:cNvSpPr>
            <a:spLocks noGrp="1"/>
          </p:cNvSpPr>
          <p:nvPr>
            <p:ph idx="1"/>
          </p:nvPr>
        </p:nvSpPr>
        <p:spPr/>
        <p:txBody>
          <a:bodyPr/>
          <a:lstStyle/>
          <a:p>
            <a:r>
              <a:rPr lang="en-US" dirty="0"/>
              <a:t>Move or replicate the data</a:t>
            </a:r>
          </a:p>
          <a:p>
            <a:pPr lvl="1"/>
            <a:r>
              <a:rPr lang="en-US" dirty="0"/>
              <a:t>Avoid bottlenecks</a:t>
            </a:r>
          </a:p>
          <a:p>
            <a:pPr lvl="1"/>
            <a:r>
              <a:rPr lang="en-US" dirty="0"/>
              <a:t>Decrease transmission time</a:t>
            </a:r>
          </a:p>
        </p:txBody>
      </p:sp>
    </p:spTree>
    <p:extLst>
      <p:ext uri="{BB962C8B-B14F-4D97-AF65-F5344CB8AC3E}">
        <p14:creationId xmlns:p14="http://schemas.microsoft.com/office/powerpoint/2010/main" val="1032165144"/>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Distributed Systems for Fun and Profit”, Takada"/>
          <p:cNvSpPr txBox="1"/>
          <p:nvPr/>
        </p:nvSpPr>
        <p:spPr>
          <a:xfrm>
            <a:off x="838200" y="6098847"/>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grpSp>
        <p:nvGrpSpPr>
          <p:cNvPr id="4" name="Group 3">
            <a:extLst>
              <a:ext uri="{FF2B5EF4-FFF2-40B4-BE49-F238E27FC236}">
                <a16:creationId xmlns:a16="http://schemas.microsoft.com/office/drawing/2014/main" id="{5F6A1A48-7952-A271-DDCB-6BE710C05851}"/>
              </a:ext>
            </a:extLst>
          </p:cNvPr>
          <p:cNvGrpSpPr/>
          <p:nvPr/>
        </p:nvGrpSpPr>
        <p:grpSpPr>
          <a:xfrm>
            <a:off x="5060358" y="3283388"/>
            <a:ext cx="5854166" cy="3098675"/>
            <a:chOff x="5060358" y="3283388"/>
            <a:chExt cx="5854166" cy="3098675"/>
          </a:xfrm>
        </p:grpSpPr>
        <p:graphicFrame>
          <p:nvGraphicFramePr>
            <p:cNvPr id="390" name="Table"/>
            <p:cNvGraphicFramePr/>
            <p:nvPr>
              <p:extLst>
                <p:ext uri="{D42A27DB-BD31-4B8C-83A1-F6EECF244321}">
                  <p14:modId xmlns:p14="http://schemas.microsoft.com/office/powerpoint/2010/main" val="1223118605"/>
                </p:ext>
              </p:extLst>
            </p:nvPr>
          </p:nvGraphicFramePr>
          <p:xfrm>
            <a:off x="6112207" y="4064615"/>
            <a:ext cx="3750468" cy="2317448"/>
          </p:xfrm>
          <a:graphic>
            <a:graphicData uri="http://schemas.openxmlformats.org/drawingml/2006/table">
              <a:tbl>
                <a:tblPr firstRow="1" bandRow="1">
                  <a:tableStyleId>{4C3C2611-4C71-4FC5-86AE-919BDF0F9419}</a:tableStyleId>
                </a:tblPr>
                <a:tblGrid>
                  <a:gridCol w="1875234">
                    <a:extLst>
                      <a:ext uri="{9D8B030D-6E8A-4147-A177-3AD203B41FA5}">
                        <a16:colId xmlns:a16="http://schemas.microsoft.com/office/drawing/2014/main" val="20000"/>
                      </a:ext>
                    </a:extLst>
                  </a:gridCol>
                  <a:gridCol w="1875234">
                    <a:extLst>
                      <a:ext uri="{9D8B030D-6E8A-4147-A177-3AD203B41FA5}">
                        <a16:colId xmlns:a16="http://schemas.microsoft.com/office/drawing/2014/main" val="20001"/>
                      </a:ext>
                    </a:extLst>
                  </a:gridCol>
                </a:tblGrid>
                <a:tr h="331064">
                  <a:tc>
                    <a:txBody>
                      <a:bodyPr/>
                      <a:lstStyle/>
                      <a:p>
                        <a:pPr defTabSz="914400">
                          <a:defRPr b="0"/>
                        </a:pPr>
                        <a:r>
                          <a:rPr sz="1800" b="1">
                            <a:solidFill>
                              <a:srgbClr val="FFFFFF"/>
                            </a:solidFill>
                            <a:latin typeface="+mn-lt"/>
                            <a:ea typeface="+mn-ea"/>
                            <a:cs typeface="+mn-cs"/>
                            <a:sym typeface="Helvetica"/>
                          </a:rPr>
                          <a:t>Availability %</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tc>
                    <a:txBody>
                      <a:bodyPr/>
                      <a:lstStyle/>
                      <a:p>
                        <a:pPr defTabSz="914400">
                          <a:defRPr b="0"/>
                        </a:pPr>
                        <a:r>
                          <a:rPr sz="1800" b="1">
                            <a:solidFill>
                              <a:srgbClr val="FFFFFF"/>
                            </a:solidFill>
                            <a:latin typeface="+mn-lt"/>
                            <a:ea typeface="+mn-ea"/>
                            <a:cs typeface="+mn-cs"/>
                            <a:sym typeface="Helvetica"/>
                          </a:rPr>
                          <a:t>Downtime/year</a:t>
                        </a:r>
                      </a:p>
                    </a:txBody>
                    <a:tcPr marL="25400" marR="25400" marT="25400" marB="25400" anchor="ctr" horzOverflow="overflow">
                      <a:lnL w="12700">
                        <a:miter lim="400000"/>
                      </a:lnL>
                      <a:lnR w="12700">
                        <a:miter lim="400000"/>
                      </a:lnR>
                      <a:lnT w="12700">
                        <a:miter lim="400000"/>
                      </a:lnT>
                      <a:lnB w="12700">
                        <a:miter lim="400000"/>
                      </a:lnB>
                      <a:solidFill>
                        <a:srgbClr val="0365C0"/>
                      </a:solidFill>
                    </a:tcPr>
                  </a:tc>
                  <a:extLst>
                    <a:ext uri="{0D108BD9-81ED-4DB2-BD59-A6C34878D82A}">
                      <a16:rowId xmlns:a16="http://schemas.microsoft.com/office/drawing/2014/main" val="10000"/>
                    </a:ext>
                  </a:extLst>
                </a:tr>
                <a:tr h="331064">
                  <a:tc>
                    <a:txBody>
                      <a:bodyPr/>
                      <a:lstStyle/>
                      <a:p>
                        <a:pPr defTabSz="914400"/>
                        <a:r>
                          <a:rPr sz="1800">
                            <a:latin typeface="Helvetica Light"/>
                            <a:ea typeface="Helvetica Light"/>
                            <a:cs typeface="Helvetica Light"/>
                            <a:sym typeface="Helvetica Light"/>
                          </a:rPr>
                          <a:t>90%</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&gt;1 month</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1"/>
                    </a:ext>
                  </a:extLst>
                </a:tr>
                <a:tr h="331064">
                  <a:tc>
                    <a:txBody>
                      <a:bodyPr/>
                      <a:lstStyle/>
                      <a:p>
                        <a:pPr defTabSz="914400"/>
                        <a:r>
                          <a:rPr sz="1800">
                            <a:latin typeface="Helvetica Light"/>
                            <a:ea typeface="Helvetica Light"/>
                            <a:cs typeface="Helvetica Light"/>
                            <a:sym typeface="Helvetica Light"/>
                          </a:rPr>
                          <a:t>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 4 days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331064">
                  <a:tc>
                    <a:txBody>
                      <a:bodyPr/>
                      <a:lstStyle/>
                      <a:p>
                        <a:pPr defTabSz="914400"/>
                        <a:r>
                          <a:rPr sz="1800">
                            <a:latin typeface="Helvetica Light"/>
                            <a:ea typeface="Helvetica Light"/>
                            <a:cs typeface="Helvetica Light"/>
                            <a:sym typeface="Helvetica Light"/>
                          </a:rPr>
                          <a:t>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&lt; 9 hours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331064">
                  <a:tc>
                    <a:txBody>
                      <a:bodyPr/>
                      <a:lstStyle/>
                      <a:p>
                        <a:pPr defTabSz="914400"/>
                        <a:r>
                          <a:rPr sz="1800">
                            <a:latin typeface="Helvetica Light"/>
                            <a:ea typeface="Helvetica Light"/>
                            <a:cs typeface="Helvetica Light"/>
                            <a:sym typeface="Helvetica Light"/>
                          </a:rPr>
                          <a:t>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&lt;1 hour</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4"/>
                    </a:ext>
                  </a:extLst>
                </a:tr>
                <a:tr h="331064">
                  <a:tc>
                    <a:txBody>
                      <a:bodyPr/>
                      <a:lstStyle/>
                      <a:p>
                        <a:pPr defTabSz="914400"/>
                        <a:r>
                          <a:rPr sz="1800">
                            <a:latin typeface="Helvetica Light"/>
                            <a:ea typeface="Helvetica Light"/>
                            <a:cs typeface="Helvetica Light"/>
                            <a:sym typeface="Helvetica Light"/>
                          </a:rPr>
                          <a:t>99.999%</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tc>
                    <a:txBody>
                      <a:bodyPr/>
                      <a:lstStyle/>
                      <a:p>
                        <a:pPr defTabSz="914400"/>
                        <a:r>
                          <a:rPr sz="1800">
                            <a:latin typeface="Helvetica Light"/>
                            <a:ea typeface="Helvetica Light"/>
                            <a:cs typeface="Helvetica Light"/>
                            <a:sym typeface="Helvetica Light"/>
                          </a:rPr>
                          <a:t>5 minutes</a:t>
                        </a:r>
                      </a:p>
                    </a:txBody>
                    <a:tcPr marL="25400" marR="25400" marT="25400" marB="25400"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331064">
                  <a:tc>
                    <a:txBody>
                      <a:bodyPr/>
                      <a:lstStyle/>
                      <a:p>
                        <a:pPr defTabSz="914400"/>
                        <a:r>
                          <a:rPr sz="1800">
                            <a:latin typeface="Helvetica Light"/>
                            <a:ea typeface="Helvetica Light"/>
                            <a:cs typeface="Helvetica Light"/>
                            <a:sym typeface="Helvetica Light"/>
                          </a:rPr>
                          <a:t>99.9999%</a:t>
                        </a:r>
                      </a:p>
                    </a:txBody>
                    <a:tcPr marL="25400" marR="25400" marT="25400" marB="25400" anchor="ctr" horzOverflow="overflow">
                      <a:lnL w="12700">
                        <a:miter lim="400000"/>
                      </a:lnL>
                      <a:lnR w="12700">
                        <a:miter lim="400000"/>
                      </a:lnR>
                      <a:lnT w="12700">
                        <a:miter lim="400000"/>
                      </a:lnT>
                      <a:lnB w="12700">
                        <a:miter lim="400000"/>
                      </a:lnB>
                    </a:tcPr>
                  </a:tc>
                  <a:tc>
                    <a:txBody>
                      <a:bodyPr/>
                      <a:lstStyle/>
                      <a:p>
                        <a:pPr defTabSz="914400"/>
                        <a:r>
                          <a:rPr sz="1800" dirty="0">
                            <a:latin typeface="Helvetica Light"/>
                            <a:ea typeface="Helvetica Light"/>
                            <a:cs typeface="Helvetica Light"/>
                            <a:sym typeface="Helvetica Light"/>
                          </a:rPr>
                          <a:t>31 seconds</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6"/>
                    </a:ext>
                  </a:extLst>
                </a:tr>
              </a:tbl>
            </a:graphicData>
          </a:graphic>
        </p:graphicFrame>
        <p:sp>
          <p:nvSpPr>
            <p:cNvPr id="389" name="Availability = uptime / (uptime + downtime)."/>
            <p:cNvSpPr txBox="1"/>
            <p:nvPr/>
          </p:nvSpPr>
          <p:spPr>
            <a:xfrm>
              <a:off x="5060358" y="3283388"/>
              <a:ext cx="5854166"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Availability = uptime / (uptime + downtime).</a:t>
              </a:r>
            </a:p>
          </p:txBody>
        </p:sp>
        <p:sp>
          <p:nvSpPr>
            <p:cNvPr id="391" name="Often measured in “nines”"/>
            <p:cNvSpPr txBox="1"/>
            <p:nvPr/>
          </p:nvSpPr>
          <p:spPr>
            <a:xfrm>
              <a:off x="6493443" y="3724932"/>
              <a:ext cx="2987996" cy="3952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4200">
                  <a:solidFill>
                    <a:srgbClr val="000000"/>
                  </a:solidFill>
                  <a:latin typeface="Helvetica Light"/>
                  <a:ea typeface="Helvetica Light"/>
                  <a:cs typeface="Helvetica Light"/>
                  <a:sym typeface="Helvetica Light"/>
                </a:defRPr>
              </a:lvl1pPr>
            </a:lstStyle>
            <a:p>
              <a:r>
                <a:rPr sz="2100" dirty="0"/>
                <a:t>Often measured in “nines”</a:t>
              </a:r>
            </a:p>
          </p:txBody>
        </p:sp>
      </p:grpSp>
      <p:sp>
        <p:nvSpPr>
          <p:cNvPr id="385"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38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r>
              <a:rPr dirty="0"/>
              <a:t>Latency</a:t>
            </a:r>
          </a:p>
          <a:p>
            <a:pPr>
              <a:defRPr b="1">
                <a:solidFill>
                  <a:srgbClr val="931A68"/>
                </a:solidFill>
              </a:defRPr>
            </a:pPr>
            <a:r>
              <a:rPr dirty="0"/>
              <a:t>Availability</a:t>
            </a:r>
          </a:p>
          <a:p>
            <a:r>
              <a:rPr dirty="0"/>
              <a:t>Fault Tolerance</a:t>
            </a:r>
          </a:p>
        </p:txBody>
      </p:sp>
      <p:sp>
        <p:nvSpPr>
          <p:cNvPr id="388" name="“the proportion of time a system is in a functioning condition. If a user cannot access the system, it is said to be unavailable.”"/>
          <p:cNvSpPr txBox="1"/>
          <p:nvPr/>
        </p:nvSpPr>
        <p:spPr>
          <a:xfrm>
            <a:off x="5189534" y="2025947"/>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“the proportion of time a system is in a functioning condition.”</a:t>
            </a:r>
          </a:p>
        </p:txBody>
      </p:sp>
    </p:spTree>
    <p:extLst>
      <p:ext uri="{BB962C8B-B14F-4D97-AF65-F5344CB8AC3E}">
        <p14:creationId xmlns:p14="http://schemas.microsoft.com/office/powerpoint/2010/main" val="275719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55AB5-E1EF-EE25-880B-D8F4F2239B69}"/>
              </a:ext>
            </a:extLst>
          </p:cNvPr>
          <p:cNvSpPr>
            <a:spLocks noGrp="1"/>
          </p:cNvSpPr>
          <p:nvPr>
            <p:ph type="title"/>
          </p:nvPr>
        </p:nvSpPr>
        <p:spPr/>
        <p:txBody>
          <a:bodyPr/>
          <a:lstStyle/>
          <a:p>
            <a:r>
              <a:rPr lang="en-US" dirty="0"/>
              <a:t>Distributed Systems can improve availability by replicating servers</a:t>
            </a:r>
          </a:p>
        </p:txBody>
      </p:sp>
      <p:sp>
        <p:nvSpPr>
          <p:cNvPr id="3" name="Content Placeholder 2">
            <a:extLst>
              <a:ext uri="{FF2B5EF4-FFF2-40B4-BE49-F238E27FC236}">
                <a16:creationId xmlns:a16="http://schemas.microsoft.com/office/drawing/2014/main" id="{ACF3DAA7-119E-D6BD-7D9C-F5840B803CFB}"/>
              </a:ext>
            </a:extLst>
          </p:cNvPr>
          <p:cNvSpPr>
            <a:spLocks noGrp="1"/>
          </p:cNvSpPr>
          <p:nvPr>
            <p:ph idx="1"/>
          </p:nvPr>
        </p:nvSpPr>
        <p:spPr/>
        <p:txBody>
          <a:bodyPr/>
          <a:lstStyle/>
          <a:p>
            <a:r>
              <a:rPr lang="en-US" dirty="0"/>
              <a:t>A single-server system is either up or down.</a:t>
            </a:r>
          </a:p>
          <a:p>
            <a:r>
              <a:rPr lang="en-US" dirty="0"/>
              <a:t>If you have many servers, the probability that some server is down increases</a:t>
            </a:r>
          </a:p>
          <a:p>
            <a:r>
              <a:rPr lang="en-US" dirty="0"/>
              <a:t>BUT: the probability that all servers are down decreases (exponentially!)</a:t>
            </a:r>
          </a:p>
        </p:txBody>
      </p:sp>
      <p:sp>
        <p:nvSpPr>
          <p:cNvPr id="4" name="Slide Number Placeholder 3">
            <a:extLst>
              <a:ext uri="{FF2B5EF4-FFF2-40B4-BE49-F238E27FC236}">
                <a16:creationId xmlns:a16="http://schemas.microsoft.com/office/drawing/2014/main" id="{0CF92F88-772F-427E-06EB-FB738A4D5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8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Distributed Systems Challenges"/>
          <p:cNvSpPr txBox="1">
            <a:spLocks noGrp="1"/>
          </p:cNvSpPr>
          <p:nvPr>
            <p:ph type="title"/>
          </p:nvPr>
        </p:nvSpPr>
        <p:spPr>
          <a:prstGeom prst="rect">
            <a:avLst/>
          </a:prstGeom>
        </p:spPr>
        <p:txBody>
          <a:bodyPr/>
          <a:lstStyle>
            <a:lvl1pPr>
              <a:defRPr spc="-200"/>
            </a:lvl1pPr>
          </a:lstStyle>
          <a:p>
            <a:r>
              <a:rPr lang="en-US" dirty="0"/>
              <a:t>Here’s a crude quantitative model</a:t>
            </a:r>
            <a:endParaRPr dirty="0"/>
          </a:p>
        </p:txBody>
      </p:sp>
      <p:sp>
        <p:nvSpPr>
          <p:cNvPr id="396" name="More machines, more problems"/>
          <p:cNvSpPr txBox="1">
            <a:spLocks noGrp="1"/>
          </p:cNvSpPr>
          <p:nvPr>
            <p:ph idx="1"/>
          </p:nvPr>
        </p:nvSpPr>
        <p:spPr>
          <a:prstGeom prst="rect">
            <a:avLst/>
          </a:prstGeom>
        </p:spPr>
        <p:txBody>
          <a:bodyPr>
            <a:normAutofit fontScale="92500" lnSpcReduction="10000"/>
          </a:bodyPr>
          <a:lstStyle/>
          <a:p>
            <a:r>
              <a:rPr lang="en-US" dirty="0"/>
              <a:t>Say there’s a 1% chance of having some hardware failure occur to a machine in a given month (power supply burns out, hard disk crashes, </a:t>
            </a:r>
            <a:r>
              <a:rPr lang="en-US" dirty="0" err="1"/>
              <a:t>etc</a:t>
            </a:r>
            <a:r>
              <a:rPr lang="en-US" dirty="0"/>
              <a:t>)</a:t>
            </a:r>
          </a:p>
          <a:p>
            <a:r>
              <a:rPr lang="en-US" dirty="0"/>
              <a:t>Now I have 10 machines</a:t>
            </a:r>
          </a:p>
          <a:p>
            <a:pPr lvl="1"/>
            <a:r>
              <a:rPr lang="en-US" dirty="0"/>
              <a:t>Probability(at least one fails during the month) = 1 - Probability(no machine fails) = 1-(1-.01)</a:t>
            </a:r>
            <a:r>
              <a:rPr lang="en-US" baseline="31999" dirty="0"/>
              <a:t>10</a:t>
            </a:r>
            <a:r>
              <a:rPr lang="en-US" dirty="0"/>
              <a:t> = 10%</a:t>
            </a:r>
          </a:p>
          <a:p>
            <a:r>
              <a:rPr lang="en-US" dirty="0"/>
              <a:t>100 machines -&gt; 63% chance that at least one fails </a:t>
            </a:r>
          </a:p>
          <a:p>
            <a:r>
              <a:rPr lang="en-US" dirty="0"/>
              <a:t>Chance that all machines fail during the month: (.01)</a:t>
            </a:r>
            <a:r>
              <a:rPr lang="en-US" baseline="31999" dirty="0"/>
              <a:t>10</a:t>
            </a:r>
            <a:r>
              <a:rPr lang="en-US" dirty="0"/>
              <a:t> = 10</a:t>
            </a:r>
            <a:r>
              <a:rPr lang="en-US" baseline="31999" dirty="0"/>
              <a:t>-12</a:t>
            </a:r>
            <a:r>
              <a:rPr lang="en-US" dirty="0"/>
              <a:t> </a:t>
            </a:r>
            <a:endParaRPr dirty="0"/>
          </a:p>
        </p:txBody>
      </p:sp>
    </p:spTree>
    <p:extLst>
      <p:ext uri="{BB962C8B-B14F-4D97-AF65-F5344CB8AC3E}">
        <p14:creationId xmlns:p14="http://schemas.microsoft.com/office/powerpoint/2010/main" val="85416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Distributed Systems Goals"/>
          <p:cNvSpPr txBox="1">
            <a:spLocks noGrp="1"/>
          </p:cNvSpPr>
          <p:nvPr>
            <p:ph type="title"/>
          </p:nvPr>
        </p:nvSpPr>
        <p:spPr>
          <a:prstGeom prst="rect">
            <a:avLst/>
          </a:prstGeom>
        </p:spPr>
        <p:txBody>
          <a:bodyPr/>
          <a:lstStyle>
            <a:lvl1pPr>
              <a:defRPr spc="-200"/>
            </a:lvl1pPr>
          </a:lstStyle>
          <a:p>
            <a:r>
              <a:rPr dirty="0"/>
              <a:t>Distributed Systems Goals</a:t>
            </a:r>
          </a:p>
        </p:txBody>
      </p:sp>
      <p:sp>
        <p:nvSpPr>
          <p:cNvPr id="403"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Scalability</a:t>
            </a:r>
          </a:p>
          <a:p>
            <a:r>
              <a:t>Performance</a:t>
            </a:r>
          </a:p>
          <a:p>
            <a:r>
              <a:t>Latency</a:t>
            </a:r>
          </a:p>
          <a:p>
            <a:r>
              <a:t>Availability</a:t>
            </a:r>
          </a:p>
          <a:p>
            <a:pPr>
              <a:defRPr b="1">
                <a:solidFill>
                  <a:srgbClr val="931A68"/>
                </a:solidFill>
              </a:defRPr>
            </a:pPr>
            <a:r>
              <a:t>Fault Tolerance</a:t>
            </a:r>
          </a:p>
        </p:txBody>
      </p:sp>
      <p:sp>
        <p:nvSpPr>
          <p:cNvPr id="404" name="“ability of a system to behave in a well-defined manner once faults occur”"/>
          <p:cNvSpPr txBox="1"/>
          <p:nvPr/>
        </p:nvSpPr>
        <p:spPr>
          <a:xfrm>
            <a:off x="5189534" y="2025947"/>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sz="2500" dirty="0"/>
              <a:t>“ability of a system to behave in a well-defined manner once faults occur”</a:t>
            </a:r>
          </a:p>
        </p:txBody>
      </p:sp>
      <p:sp>
        <p:nvSpPr>
          <p:cNvPr id="412" name="“Distributed Systems for Fun and Profit”, Takada"/>
          <p:cNvSpPr txBox="1"/>
          <p:nvPr/>
        </p:nvSpPr>
        <p:spPr>
          <a:xfrm>
            <a:off x="3653298" y="6506777"/>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313127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4103-3511-7B6D-D8EB-3B1565809CB2}"/>
              </a:ext>
            </a:extLst>
          </p:cNvPr>
          <p:cNvSpPr>
            <a:spLocks noGrp="1"/>
          </p:cNvSpPr>
          <p:nvPr>
            <p:ph type="title"/>
          </p:nvPr>
        </p:nvSpPr>
        <p:spPr/>
        <p:txBody>
          <a:bodyPr/>
          <a:lstStyle/>
          <a:p>
            <a:r>
              <a:rPr lang="en-US" dirty="0"/>
              <a:t>Design to expect faults</a:t>
            </a:r>
          </a:p>
        </p:txBody>
      </p:sp>
      <p:sp>
        <p:nvSpPr>
          <p:cNvPr id="3" name="Content Placeholder 2">
            <a:extLst>
              <a:ext uri="{FF2B5EF4-FFF2-40B4-BE49-F238E27FC236}">
                <a16:creationId xmlns:a16="http://schemas.microsoft.com/office/drawing/2014/main" id="{C8F315CB-DD33-92D0-5041-0E013453A5F7}"/>
              </a:ext>
            </a:extLst>
          </p:cNvPr>
          <p:cNvSpPr>
            <a:spLocks noGrp="1"/>
          </p:cNvSpPr>
          <p:nvPr>
            <p:ph idx="1"/>
          </p:nvPr>
        </p:nvSpPr>
        <p:spPr/>
        <p:txBody>
          <a:bodyPr/>
          <a:lstStyle/>
          <a:p>
            <a:r>
              <a:rPr lang="en-US" dirty="0">
                <a:solidFill>
                  <a:srgbClr val="444444"/>
                </a:solidFill>
                <a:latin typeface="Open Sans" panose="020B0606030504020204" pitchFamily="34" charset="0"/>
              </a:rPr>
              <a:t>“D</a:t>
            </a:r>
            <a:r>
              <a:rPr lang="en-US" b="0" i="0" dirty="0">
                <a:solidFill>
                  <a:srgbClr val="444444"/>
                </a:solidFill>
                <a:effectLst/>
                <a:latin typeface="Open Sans" panose="020B0606030504020204" pitchFamily="34" charset="0"/>
              </a:rPr>
              <a:t>efine what faults you expect and then design a system or an algorithm that is tolerant of them. You can't tolerate faults you haven't considered.”</a:t>
            </a:r>
            <a:endParaRPr lang="en-US" dirty="0"/>
          </a:p>
        </p:txBody>
      </p:sp>
      <p:sp>
        <p:nvSpPr>
          <p:cNvPr id="4" name="Slide Number Placeholder 3">
            <a:extLst>
              <a:ext uri="{FF2B5EF4-FFF2-40B4-BE49-F238E27FC236}">
                <a16:creationId xmlns:a16="http://schemas.microsoft.com/office/drawing/2014/main" id="{89959D6F-292A-65CE-12D8-1426BD71D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DF87DC29-E41F-7856-EB02-79D4A1E2007B}"/>
              </a:ext>
            </a:extLst>
          </p:cNvPr>
          <p:cNvGrpSpPr/>
          <p:nvPr/>
        </p:nvGrpSpPr>
        <p:grpSpPr>
          <a:xfrm>
            <a:off x="1367715" y="3568069"/>
            <a:ext cx="7970902" cy="2415746"/>
            <a:chOff x="2004529" y="4203517"/>
            <a:chExt cx="7970902" cy="2415746"/>
          </a:xfrm>
        </p:grpSpPr>
        <p:sp>
          <p:nvSpPr>
            <p:cNvPr id="6" name="What kind of faults?">
              <a:extLst>
                <a:ext uri="{FF2B5EF4-FFF2-40B4-BE49-F238E27FC236}">
                  <a16:creationId xmlns:a16="http://schemas.microsoft.com/office/drawing/2014/main" id="{60289F74-0D7E-FEDB-F549-8BEAADDC129F}"/>
                </a:ext>
              </a:extLst>
            </p:cNvPr>
            <p:cNvSpPr txBox="1"/>
            <p:nvPr/>
          </p:nvSpPr>
          <p:spPr>
            <a:xfrm>
              <a:off x="4712609" y="4203517"/>
              <a:ext cx="2766782"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b="1">
                  <a:solidFill>
                    <a:srgbClr val="C82506"/>
                  </a:solidFill>
                  <a:latin typeface="+mn-lt"/>
                  <a:ea typeface="+mn-ea"/>
                  <a:cs typeface="+mn-cs"/>
                  <a:sym typeface="Helvetica"/>
                </a:defRPr>
              </a:lvl1pPr>
            </a:lstStyle>
            <a:p>
              <a:r>
                <a:rPr sz="2500" dirty="0"/>
                <a:t>What kind of faults?</a:t>
              </a:r>
            </a:p>
          </p:txBody>
        </p:sp>
        <p:sp>
          <p:nvSpPr>
            <p:cNvPr id="7" name="Disks fail">
              <a:extLst>
                <a:ext uri="{FF2B5EF4-FFF2-40B4-BE49-F238E27FC236}">
                  <a16:creationId xmlns:a16="http://schemas.microsoft.com/office/drawing/2014/main" id="{0A521CD6-C414-FFAE-55AA-827A6C2AD034}"/>
                </a:ext>
              </a:extLst>
            </p:cNvPr>
            <p:cNvSpPr txBox="1"/>
            <p:nvPr/>
          </p:nvSpPr>
          <p:spPr>
            <a:xfrm>
              <a:off x="2004529" y="4925412"/>
              <a:ext cx="1210266"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Disks fail</a:t>
              </a:r>
            </a:p>
          </p:txBody>
        </p:sp>
        <p:sp>
          <p:nvSpPr>
            <p:cNvPr id="8" name="Power supplies fail">
              <a:extLst>
                <a:ext uri="{FF2B5EF4-FFF2-40B4-BE49-F238E27FC236}">
                  <a16:creationId xmlns:a16="http://schemas.microsoft.com/office/drawing/2014/main" id="{1743BF83-845B-2415-5019-8CAB7E9E1FD4}"/>
                </a:ext>
              </a:extLst>
            </p:cNvPr>
            <p:cNvSpPr txBox="1"/>
            <p:nvPr/>
          </p:nvSpPr>
          <p:spPr>
            <a:xfrm>
              <a:off x="2004529" y="5543911"/>
              <a:ext cx="2513508"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supplies fail</a:t>
              </a:r>
            </a:p>
          </p:txBody>
        </p:sp>
        <p:sp>
          <p:nvSpPr>
            <p:cNvPr id="9" name="Power goes out">
              <a:extLst>
                <a:ext uri="{FF2B5EF4-FFF2-40B4-BE49-F238E27FC236}">
                  <a16:creationId xmlns:a16="http://schemas.microsoft.com/office/drawing/2014/main" id="{FC525E49-3032-B5C7-69A5-77C15018D194}"/>
                </a:ext>
              </a:extLst>
            </p:cNvPr>
            <p:cNvSpPr txBox="1"/>
            <p:nvPr/>
          </p:nvSpPr>
          <p:spPr>
            <a:xfrm>
              <a:off x="2004529" y="6162409"/>
              <a:ext cx="2099933"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Power goes out</a:t>
              </a:r>
            </a:p>
          </p:txBody>
        </p:sp>
        <p:sp>
          <p:nvSpPr>
            <p:cNvPr id="10" name="Networking fails">
              <a:extLst>
                <a:ext uri="{FF2B5EF4-FFF2-40B4-BE49-F238E27FC236}">
                  <a16:creationId xmlns:a16="http://schemas.microsoft.com/office/drawing/2014/main" id="{9928859D-7E17-AF79-D174-D25A736B2C73}"/>
                </a:ext>
              </a:extLst>
            </p:cNvPr>
            <p:cNvSpPr txBox="1"/>
            <p:nvPr/>
          </p:nvSpPr>
          <p:spPr>
            <a:xfrm>
              <a:off x="6857592" y="4925412"/>
              <a:ext cx="2191305"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dirty="0"/>
                <a:t>Networking fails</a:t>
              </a:r>
            </a:p>
          </p:txBody>
        </p:sp>
        <p:sp>
          <p:nvSpPr>
            <p:cNvPr id="11" name="Security breached">
              <a:extLst>
                <a:ext uri="{FF2B5EF4-FFF2-40B4-BE49-F238E27FC236}">
                  <a16:creationId xmlns:a16="http://schemas.microsoft.com/office/drawing/2014/main" id="{C00F69CB-9859-6E73-74DC-7A578D1F3CF7}"/>
                </a:ext>
              </a:extLst>
            </p:cNvPr>
            <p:cNvSpPr txBox="1"/>
            <p:nvPr/>
          </p:nvSpPr>
          <p:spPr>
            <a:xfrm>
              <a:off x="6857592" y="5543911"/>
              <a:ext cx="242373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Security breached</a:t>
              </a:r>
            </a:p>
          </p:txBody>
        </p:sp>
        <p:sp>
          <p:nvSpPr>
            <p:cNvPr id="12" name="Datacenter goes offline">
              <a:extLst>
                <a:ext uri="{FF2B5EF4-FFF2-40B4-BE49-F238E27FC236}">
                  <a16:creationId xmlns:a16="http://schemas.microsoft.com/office/drawing/2014/main" id="{0E830A42-DC5A-2461-402F-ACDCF60D72CF}"/>
                </a:ext>
              </a:extLst>
            </p:cNvPr>
            <p:cNvSpPr txBox="1"/>
            <p:nvPr/>
          </p:nvSpPr>
          <p:spPr>
            <a:xfrm>
              <a:off x="6857592" y="6162409"/>
              <a:ext cx="311783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Datacenter goes offline</a:t>
              </a:r>
            </a:p>
          </p:txBody>
        </p:sp>
      </p:grpSp>
      <p:sp>
        <p:nvSpPr>
          <p:cNvPr id="13" name="“Distributed Systems for Fun and Profit”, Takada">
            <a:extLst>
              <a:ext uri="{FF2B5EF4-FFF2-40B4-BE49-F238E27FC236}">
                <a16:creationId xmlns:a16="http://schemas.microsoft.com/office/drawing/2014/main" id="{E6605D4A-6E2A-435B-7FBF-31DB20D05D8F}"/>
              </a:ext>
            </a:extLst>
          </p:cNvPr>
          <p:cNvSpPr txBox="1"/>
          <p:nvPr/>
        </p:nvSpPr>
        <p:spPr>
          <a:xfrm>
            <a:off x="3199919" y="6244891"/>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57036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Distributed Systems Challenges</a:t>
            </a:r>
          </a:p>
        </p:txBody>
      </p:sp>
      <p:sp>
        <p:nvSpPr>
          <p:cNvPr id="3" name="Content Placeholder 2">
            <a:extLst>
              <a:ext uri="{FF2B5EF4-FFF2-40B4-BE49-F238E27FC236}">
                <a16:creationId xmlns:a16="http://schemas.microsoft.com/office/drawing/2014/main" id="{714BF132-4742-8D08-76A4-CFD0CEAE37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51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Distributed Systems Challenges"/>
          <p:cNvSpPr txBox="1">
            <a:spLocks noGrp="1"/>
          </p:cNvSpPr>
          <p:nvPr>
            <p:ph type="title"/>
          </p:nvPr>
        </p:nvSpPr>
        <p:spPr/>
        <p:txBody>
          <a:bodyPr>
            <a:normAutofit/>
          </a:bodyPr>
          <a:lstStyle>
            <a:lvl1pPr defTabSz="1877520">
              <a:defRPr sz="6544" spc="-154"/>
            </a:lvl1pPr>
          </a:lstStyle>
          <a:p>
            <a:r>
              <a:rPr lang="en-US" sz="4400" dirty="0"/>
              <a:t>More machines means more links that might fail.</a:t>
            </a:r>
          </a:p>
        </p:txBody>
      </p:sp>
      <p:sp>
        <p:nvSpPr>
          <p:cNvPr id="417" name="Number of nodes + distance between them"/>
          <p:cNvSpPr txBox="1">
            <a:spLocks noGrp="1"/>
          </p:cNvSpPr>
          <p:nvPr>
            <p:ph idx="1"/>
          </p:nvPr>
        </p:nvSpPr>
        <p:spPr/>
        <p:txBody>
          <a:bodyPr/>
          <a:lstStyle/>
          <a:p>
            <a:r>
              <a:rPr lang="en-US" dirty="0"/>
              <a:t>Number of nodes + distance between them</a:t>
            </a:r>
          </a:p>
        </p:txBody>
      </p:sp>
      <p:grpSp>
        <p:nvGrpSpPr>
          <p:cNvPr id="428" name="Group"/>
          <p:cNvGrpSpPr/>
          <p:nvPr/>
        </p:nvGrpSpPr>
        <p:grpSpPr>
          <a:xfrm>
            <a:off x="2580292" y="2679587"/>
            <a:ext cx="7031418" cy="4167339"/>
            <a:chOff x="0" y="0"/>
            <a:chExt cx="14062835" cy="8334676"/>
          </a:xfrm>
        </p:grpSpPr>
        <p:pic>
          <p:nvPicPr>
            <p:cNvPr id="418" name="Image" descr="Image"/>
            <p:cNvPicPr>
              <a:picLocks noChangeAspect="1"/>
            </p:cNvPicPr>
            <p:nvPr/>
          </p:nvPicPr>
          <p:blipFill>
            <a:blip r:embed="rId3"/>
            <a:stretch>
              <a:fillRect/>
            </a:stretch>
          </p:blipFill>
          <p:spPr>
            <a:xfrm>
              <a:off x="2629768" y="1825186"/>
              <a:ext cx="8946610" cy="4590408"/>
            </a:xfrm>
            <a:prstGeom prst="rect">
              <a:avLst/>
            </a:prstGeom>
            <a:ln w="12700" cap="flat">
              <a:noFill/>
              <a:miter lim="400000"/>
            </a:ln>
            <a:effectLst/>
          </p:spPr>
        </p:pic>
        <p:pic>
          <p:nvPicPr>
            <p:cNvPr id="419" name="Image" descr="Image"/>
            <p:cNvPicPr>
              <a:picLocks noChangeAspect="1"/>
            </p:cNvPicPr>
            <p:nvPr/>
          </p:nvPicPr>
          <p:blipFill>
            <a:blip r:embed="rId4"/>
            <a:stretch>
              <a:fillRect/>
            </a:stretch>
          </p:blipFill>
          <p:spPr>
            <a:xfrm>
              <a:off x="0" y="926807"/>
              <a:ext cx="3033262" cy="3033262"/>
            </a:xfrm>
            <a:prstGeom prst="rect">
              <a:avLst/>
            </a:prstGeom>
            <a:ln w="12700" cap="flat">
              <a:noFill/>
              <a:miter lim="400000"/>
            </a:ln>
            <a:effectLst/>
          </p:spPr>
        </p:pic>
        <p:pic>
          <p:nvPicPr>
            <p:cNvPr id="420" name="Image" descr="Image"/>
            <p:cNvPicPr>
              <a:picLocks noChangeAspect="1"/>
            </p:cNvPicPr>
            <p:nvPr/>
          </p:nvPicPr>
          <p:blipFill>
            <a:blip r:embed="rId4"/>
            <a:stretch>
              <a:fillRect/>
            </a:stretch>
          </p:blipFill>
          <p:spPr>
            <a:xfrm>
              <a:off x="10488152" y="13413"/>
              <a:ext cx="3033263" cy="3033262"/>
            </a:xfrm>
            <a:prstGeom prst="rect">
              <a:avLst/>
            </a:prstGeom>
            <a:ln w="12700" cap="flat">
              <a:noFill/>
              <a:miter lim="400000"/>
            </a:ln>
            <a:effectLst/>
          </p:spPr>
        </p:pic>
        <p:pic>
          <p:nvPicPr>
            <p:cNvPr id="421" name="Image" descr="Image"/>
            <p:cNvPicPr>
              <a:picLocks noChangeAspect="1"/>
            </p:cNvPicPr>
            <p:nvPr/>
          </p:nvPicPr>
          <p:blipFill>
            <a:blip r:embed="rId4"/>
            <a:stretch>
              <a:fillRect/>
            </a:stretch>
          </p:blipFill>
          <p:spPr>
            <a:xfrm>
              <a:off x="10653586" y="5013143"/>
              <a:ext cx="3033264" cy="3033262"/>
            </a:xfrm>
            <a:prstGeom prst="rect">
              <a:avLst/>
            </a:prstGeom>
            <a:ln w="12700" cap="flat">
              <a:noFill/>
              <a:miter lim="400000"/>
            </a:ln>
            <a:effectLst/>
          </p:spPr>
        </p:pic>
        <p:pic>
          <p:nvPicPr>
            <p:cNvPr id="422" name="Image" descr="Image"/>
            <p:cNvPicPr>
              <a:picLocks noChangeAspect="1"/>
            </p:cNvPicPr>
            <p:nvPr/>
          </p:nvPicPr>
          <p:blipFill>
            <a:blip r:embed="rId4"/>
            <a:stretch>
              <a:fillRect/>
            </a:stretch>
          </p:blipFill>
          <p:spPr>
            <a:xfrm>
              <a:off x="7102392" y="0"/>
              <a:ext cx="3033262" cy="3033262"/>
            </a:xfrm>
            <a:prstGeom prst="rect">
              <a:avLst/>
            </a:prstGeom>
            <a:ln w="12700" cap="flat">
              <a:noFill/>
              <a:miter lim="400000"/>
            </a:ln>
            <a:effectLst/>
          </p:spPr>
        </p:pic>
        <p:pic>
          <p:nvPicPr>
            <p:cNvPr id="423" name="Image" descr="Image"/>
            <p:cNvPicPr>
              <a:picLocks noChangeAspect="1"/>
            </p:cNvPicPr>
            <p:nvPr/>
          </p:nvPicPr>
          <p:blipFill>
            <a:blip r:embed="rId4"/>
            <a:stretch>
              <a:fillRect/>
            </a:stretch>
          </p:blipFill>
          <p:spPr>
            <a:xfrm>
              <a:off x="3551195" y="13413"/>
              <a:ext cx="3033263" cy="3033262"/>
            </a:xfrm>
            <a:prstGeom prst="rect">
              <a:avLst/>
            </a:prstGeom>
            <a:ln w="12700" cap="flat">
              <a:noFill/>
              <a:miter lim="400000"/>
            </a:ln>
            <a:effectLst/>
          </p:spPr>
        </p:pic>
        <p:pic>
          <p:nvPicPr>
            <p:cNvPr id="424" name="Image" descr="Image"/>
            <p:cNvPicPr>
              <a:picLocks noChangeAspect="1"/>
            </p:cNvPicPr>
            <p:nvPr/>
          </p:nvPicPr>
          <p:blipFill>
            <a:blip r:embed="rId4"/>
            <a:stretch>
              <a:fillRect/>
            </a:stretch>
          </p:blipFill>
          <p:spPr>
            <a:xfrm>
              <a:off x="7102392" y="4654269"/>
              <a:ext cx="3033262" cy="3033262"/>
            </a:xfrm>
            <a:prstGeom prst="rect">
              <a:avLst/>
            </a:prstGeom>
            <a:ln w="12700" cap="flat">
              <a:noFill/>
              <a:miter lim="400000"/>
            </a:ln>
            <a:effectLst/>
          </p:spPr>
        </p:pic>
        <p:pic>
          <p:nvPicPr>
            <p:cNvPr id="425" name="Image" descr="Image"/>
            <p:cNvPicPr>
              <a:picLocks noChangeAspect="1"/>
            </p:cNvPicPr>
            <p:nvPr/>
          </p:nvPicPr>
          <p:blipFill>
            <a:blip r:embed="rId4"/>
            <a:stretch>
              <a:fillRect/>
            </a:stretch>
          </p:blipFill>
          <p:spPr>
            <a:xfrm>
              <a:off x="3551195" y="5301415"/>
              <a:ext cx="3033263" cy="3033262"/>
            </a:xfrm>
            <a:prstGeom prst="rect">
              <a:avLst/>
            </a:prstGeom>
            <a:ln w="12700" cap="flat">
              <a:noFill/>
              <a:miter lim="400000"/>
            </a:ln>
            <a:effectLst/>
          </p:spPr>
        </p:pic>
        <p:pic>
          <p:nvPicPr>
            <p:cNvPr id="426" name="Image" descr="Image"/>
            <p:cNvPicPr>
              <a:picLocks noChangeAspect="1"/>
            </p:cNvPicPr>
            <p:nvPr/>
          </p:nvPicPr>
          <p:blipFill>
            <a:blip r:embed="rId4"/>
            <a:stretch>
              <a:fillRect/>
            </a:stretch>
          </p:blipFill>
          <p:spPr>
            <a:xfrm>
              <a:off x="176713" y="3541795"/>
              <a:ext cx="3033263" cy="3033264"/>
            </a:xfrm>
            <a:prstGeom prst="rect">
              <a:avLst/>
            </a:prstGeom>
            <a:ln w="12700" cap="flat">
              <a:noFill/>
              <a:miter lim="400000"/>
            </a:ln>
            <a:effectLst/>
          </p:spPr>
        </p:pic>
        <p:pic>
          <p:nvPicPr>
            <p:cNvPr id="427" name="Image" descr="Image"/>
            <p:cNvPicPr>
              <a:picLocks noChangeAspect="1"/>
            </p:cNvPicPr>
            <p:nvPr/>
          </p:nvPicPr>
          <p:blipFill>
            <a:blip r:embed="rId4"/>
            <a:stretch>
              <a:fillRect/>
            </a:stretch>
          </p:blipFill>
          <p:spPr>
            <a:xfrm>
              <a:off x="11029574" y="2190123"/>
              <a:ext cx="3033262" cy="3033263"/>
            </a:xfrm>
            <a:prstGeom prst="rect">
              <a:avLst/>
            </a:prstGeom>
            <a:ln w="12700" cap="flat">
              <a:noFill/>
              <a:miter lim="400000"/>
            </a:ln>
            <a:effectLst/>
          </p:spPr>
        </p:pic>
      </p:grpSp>
      <p:sp>
        <p:nvSpPr>
          <p:cNvPr id="429" name="Line"/>
          <p:cNvSpPr/>
          <p:nvPr/>
        </p:nvSpPr>
        <p:spPr>
          <a:xfrm flipV="1">
            <a:off x="5331025" y="3992977"/>
            <a:ext cx="1540558" cy="1540558"/>
          </a:xfrm>
          <a:prstGeom prst="line">
            <a:avLst/>
          </a:prstGeom>
          <a:ln w="25400">
            <a:solidFill>
              <a:srgbClr val="000000"/>
            </a:solidFill>
            <a:miter lim="400000"/>
          </a:ln>
        </p:spPr>
        <p:txBody>
          <a:bodyPr lIns="22859" tIns="22859" rIns="22859" bIns="22859"/>
          <a:lstStyle/>
          <a:p>
            <a:endParaRPr sz="600"/>
          </a:p>
        </p:txBody>
      </p:sp>
      <p:sp>
        <p:nvSpPr>
          <p:cNvPr id="430" name="Line"/>
          <p:cNvSpPr/>
          <p:nvPr/>
        </p:nvSpPr>
        <p:spPr>
          <a:xfrm flipH="1" flipV="1">
            <a:off x="5021394" y="4099419"/>
            <a:ext cx="1887793" cy="1102522"/>
          </a:xfrm>
          <a:prstGeom prst="line">
            <a:avLst/>
          </a:prstGeom>
          <a:ln w="25400">
            <a:solidFill>
              <a:srgbClr val="000000"/>
            </a:solidFill>
            <a:miter lim="400000"/>
          </a:ln>
        </p:spPr>
        <p:txBody>
          <a:bodyPr lIns="22859" tIns="22859" rIns="22859" bIns="22859"/>
          <a:lstStyle/>
          <a:p>
            <a:endParaRPr sz="600"/>
          </a:p>
        </p:txBody>
      </p:sp>
      <p:sp>
        <p:nvSpPr>
          <p:cNvPr id="431" name="Line"/>
          <p:cNvSpPr/>
          <p:nvPr/>
        </p:nvSpPr>
        <p:spPr>
          <a:xfrm>
            <a:off x="4062878" y="4132821"/>
            <a:ext cx="4076853" cy="551932"/>
          </a:xfrm>
          <a:prstGeom prst="line">
            <a:avLst/>
          </a:prstGeom>
          <a:ln w="25400">
            <a:solidFill>
              <a:srgbClr val="000000"/>
            </a:solidFill>
            <a:miter lim="400000"/>
          </a:ln>
        </p:spPr>
        <p:txBody>
          <a:bodyPr lIns="22859" tIns="22859" rIns="22859" bIns="22859"/>
          <a:lstStyle/>
          <a:p>
            <a:endParaRPr sz="600"/>
          </a:p>
        </p:txBody>
      </p:sp>
      <p:sp>
        <p:nvSpPr>
          <p:cNvPr id="432" name="Line"/>
          <p:cNvSpPr/>
          <p:nvPr/>
        </p:nvSpPr>
        <p:spPr>
          <a:xfrm>
            <a:off x="4001506" y="4938157"/>
            <a:ext cx="4199595" cy="684674"/>
          </a:xfrm>
          <a:prstGeom prst="line">
            <a:avLst/>
          </a:prstGeom>
          <a:ln w="25400">
            <a:solidFill>
              <a:srgbClr val="000000"/>
            </a:solidFill>
            <a:miter lim="400000"/>
          </a:ln>
        </p:spPr>
        <p:txBody>
          <a:bodyPr lIns="22859" tIns="22859" rIns="22859" bIns="22859"/>
          <a:lstStyle/>
          <a:p>
            <a:endParaRPr sz="600"/>
          </a:p>
        </p:txBody>
      </p:sp>
      <p:sp>
        <p:nvSpPr>
          <p:cNvPr id="433" name="Line"/>
          <p:cNvSpPr/>
          <p:nvPr/>
        </p:nvSpPr>
        <p:spPr>
          <a:xfrm flipV="1">
            <a:off x="5420323" y="4121718"/>
            <a:ext cx="2758358" cy="1501113"/>
          </a:xfrm>
          <a:prstGeom prst="line">
            <a:avLst/>
          </a:prstGeom>
          <a:ln w="25400">
            <a:solidFill>
              <a:srgbClr val="000000"/>
            </a:solidFill>
            <a:miter lim="400000"/>
          </a:ln>
        </p:spPr>
        <p:txBody>
          <a:bodyPr lIns="22859" tIns="22859" rIns="22859" bIns="22859"/>
          <a:lstStyle/>
          <a:p>
            <a:endParaRPr sz="600"/>
          </a:p>
        </p:txBody>
      </p:sp>
      <p:sp>
        <p:nvSpPr>
          <p:cNvPr id="434" name="Line"/>
          <p:cNvSpPr/>
          <p:nvPr/>
        </p:nvSpPr>
        <p:spPr>
          <a:xfrm flipH="1" flipV="1">
            <a:off x="5009959" y="4121718"/>
            <a:ext cx="410364" cy="1501113"/>
          </a:xfrm>
          <a:prstGeom prst="line">
            <a:avLst/>
          </a:prstGeom>
          <a:ln w="25400">
            <a:solidFill>
              <a:srgbClr val="000000"/>
            </a:solidFill>
            <a:miter lim="400000"/>
          </a:ln>
        </p:spPr>
        <p:txBody>
          <a:bodyPr lIns="22859" tIns="22859" rIns="22859" bIns="22859"/>
          <a:lstStyle/>
          <a:p>
            <a:endParaRPr sz="600"/>
          </a:p>
        </p:txBody>
      </p:sp>
      <p:sp>
        <p:nvSpPr>
          <p:cNvPr id="435" name="Line"/>
          <p:cNvSpPr/>
          <p:nvPr/>
        </p:nvSpPr>
        <p:spPr>
          <a:xfrm flipH="1" flipV="1">
            <a:off x="4116876" y="4938157"/>
            <a:ext cx="1303447" cy="684674"/>
          </a:xfrm>
          <a:prstGeom prst="line">
            <a:avLst/>
          </a:prstGeom>
          <a:ln w="25400">
            <a:solidFill>
              <a:srgbClr val="000000"/>
            </a:solidFill>
            <a:miter lim="400000"/>
          </a:ln>
        </p:spPr>
        <p:txBody>
          <a:bodyPr lIns="22859" tIns="22859" rIns="22859" bIns="22859"/>
          <a:lstStyle/>
          <a:p>
            <a:endParaRPr sz="600"/>
          </a:p>
        </p:txBody>
      </p:sp>
      <p:sp>
        <p:nvSpPr>
          <p:cNvPr id="436" name="Line"/>
          <p:cNvSpPr/>
          <p:nvPr/>
        </p:nvSpPr>
        <p:spPr>
          <a:xfrm flipV="1">
            <a:off x="3818618" y="4377644"/>
            <a:ext cx="1" cy="546072"/>
          </a:xfrm>
          <a:prstGeom prst="line">
            <a:avLst/>
          </a:prstGeom>
          <a:ln w="25400">
            <a:solidFill>
              <a:srgbClr val="000000"/>
            </a:solidFill>
            <a:miter lim="400000"/>
          </a:ln>
        </p:spPr>
        <p:txBody>
          <a:bodyPr lIns="22859" tIns="22859" rIns="22859" bIns="22859"/>
          <a:lstStyle/>
          <a:p>
            <a:endParaRPr sz="600"/>
          </a:p>
        </p:txBody>
      </p:sp>
      <p:sp>
        <p:nvSpPr>
          <p:cNvPr id="437" name="Line"/>
          <p:cNvSpPr/>
          <p:nvPr/>
        </p:nvSpPr>
        <p:spPr>
          <a:xfrm flipV="1">
            <a:off x="7341441" y="3903681"/>
            <a:ext cx="837240" cy="1229555"/>
          </a:xfrm>
          <a:prstGeom prst="line">
            <a:avLst/>
          </a:prstGeom>
          <a:ln w="25400">
            <a:solidFill>
              <a:srgbClr val="000000"/>
            </a:solidFill>
            <a:miter lim="400000"/>
          </a:ln>
        </p:spPr>
        <p:txBody>
          <a:bodyPr lIns="22859" tIns="22859" rIns="22859" bIns="22859"/>
          <a:lstStyle/>
          <a:p>
            <a:endParaRPr sz="600"/>
          </a:p>
        </p:txBody>
      </p:sp>
      <p:sp>
        <p:nvSpPr>
          <p:cNvPr id="438" name="Line"/>
          <p:cNvSpPr/>
          <p:nvPr/>
        </p:nvSpPr>
        <p:spPr>
          <a:xfrm flipV="1">
            <a:off x="8833294" y="5051019"/>
            <a:ext cx="1" cy="458950"/>
          </a:xfrm>
          <a:prstGeom prst="line">
            <a:avLst/>
          </a:prstGeom>
          <a:ln w="25400">
            <a:solidFill>
              <a:srgbClr val="000000"/>
            </a:solidFill>
            <a:miter lim="400000"/>
          </a:ln>
        </p:spPr>
        <p:txBody>
          <a:bodyPr lIns="22859" tIns="22859" rIns="22859" bIns="22859"/>
          <a:lstStyle/>
          <a:p>
            <a:endParaRPr sz="600"/>
          </a:p>
        </p:txBody>
      </p:sp>
      <p:sp>
        <p:nvSpPr>
          <p:cNvPr id="439" name="Line"/>
          <p:cNvSpPr/>
          <p:nvPr/>
        </p:nvSpPr>
        <p:spPr>
          <a:xfrm flipH="1" flipV="1">
            <a:off x="3953190" y="4121733"/>
            <a:ext cx="4296229" cy="1501084"/>
          </a:xfrm>
          <a:prstGeom prst="line">
            <a:avLst/>
          </a:prstGeom>
          <a:ln w="25400">
            <a:solidFill>
              <a:srgbClr val="000000"/>
            </a:solidFill>
            <a:miter lim="400000"/>
          </a:ln>
        </p:spPr>
        <p:txBody>
          <a:bodyPr lIns="22859" tIns="22859" rIns="22859" bIns="22859"/>
          <a:lstStyle/>
          <a:p>
            <a:endParaRPr sz="600"/>
          </a:p>
        </p:txBody>
      </p:sp>
      <p:sp>
        <p:nvSpPr>
          <p:cNvPr id="440" name="Line"/>
          <p:cNvSpPr/>
          <p:nvPr/>
        </p:nvSpPr>
        <p:spPr>
          <a:xfrm flipH="1">
            <a:off x="4192910" y="4784101"/>
            <a:ext cx="3816788" cy="528376"/>
          </a:xfrm>
          <a:prstGeom prst="line">
            <a:avLst/>
          </a:prstGeom>
          <a:ln w="25400">
            <a:solidFill>
              <a:srgbClr val="000000"/>
            </a:solidFill>
            <a:miter lim="400000"/>
          </a:ln>
        </p:spPr>
        <p:txBody>
          <a:bodyPr lIns="22859" tIns="22859" rIns="22859" bIns="22859"/>
          <a:lstStyle/>
          <a:p>
            <a:endParaRPr sz="600"/>
          </a:p>
        </p:txBody>
      </p:sp>
      <p:sp>
        <p:nvSpPr>
          <p:cNvPr id="441" name="Line"/>
          <p:cNvSpPr/>
          <p:nvPr/>
        </p:nvSpPr>
        <p:spPr>
          <a:xfrm flipH="1" flipV="1">
            <a:off x="5188553" y="4055535"/>
            <a:ext cx="2899834" cy="441248"/>
          </a:xfrm>
          <a:prstGeom prst="line">
            <a:avLst/>
          </a:prstGeom>
          <a:ln w="25400">
            <a:solidFill>
              <a:srgbClr val="000000"/>
            </a:solidFill>
            <a:miter lim="400000"/>
          </a:ln>
        </p:spPr>
        <p:txBody>
          <a:bodyPr lIns="22859" tIns="22859" rIns="22859" bIns="22859"/>
          <a:lstStyle/>
          <a:p>
            <a:endParaRPr sz="600"/>
          </a:p>
        </p:txBody>
      </p:sp>
      <p:sp>
        <p:nvSpPr>
          <p:cNvPr id="442" name="Multiplication Sign 2"/>
          <p:cNvSpPr/>
          <p:nvPr/>
        </p:nvSpPr>
        <p:spPr>
          <a:xfrm>
            <a:off x="5710589" y="4446910"/>
            <a:ext cx="313623" cy="313623"/>
          </a:xfrm>
          <a:custGeom>
            <a:avLst/>
            <a:gdLst/>
            <a:ahLst/>
            <a:cxnLst>
              <a:cxn ang="0">
                <a:pos x="wd2" y="hd2"/>
              </a:cxn>
              <a:cxn ang="5400000">
                <a:pos x="wd2" y="hd2"/>
              </a:cxn>
              <a:cxn ang="10800000">
                <a:pos x="wd2" y="hd2"/>
              </a:cxn>
              <a:cxn ang="16200000">
                <a:pos x="wd2" y="hd2"/>
              </a:cxn>
            </a:cxnLst>
            <a:rect l="0" t="0" r="r" b="b"/>
            <a:pathLst>
              <a:path w="21600" h="21600"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64025164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iterate>
                                    <p:tmAbs val="0"/>
                                  </p:iterate>
                                  <p:childTnLst>
                                    <p:set>
                                      <p:cBhvr>
                                        <p:cTn id="9" fill="hold"/>
                                        <p:tgtEl>
                                          <p:spTgt spid="437"/>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600"/>
                                  </p:stCondLst>
                                  <p:iterate>
                                    <p:tmAbs val="0"/>
                                  </p:iterate>
                                  <p:childTnLst>
                                    <p:set>
                                      <p:cBhvr>
                                        <p:cTn id="12" fill="hold"/>
                                        <p:tgtEl>
                                          <p:spTgt spid="43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
                                  </p:stCondLst>
                                  <p:iterate>
                                    <p:tmAbs val="0"/>
                                  </p:iterate>
                                  <p:childTnLst>
                                    <p:set>
                                      <p:cBhvr>
                                        <p:cTn id="15" fill="hold"/>
                                        <p:tgtEl>
                                          <p:spTgt spid="429"/>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100"/>
                                  </p:stCondLst>
                                  <p:iterate>
                                    <p:tmAbs val="0"/>
                                  </p:iterate>
                                  <p:childTnLst>
                                    <p:set>
                                      <p:cBhvr>
                                        <p:cTn id="18" fill="hold"/>
                                        <p:tgtEl>
                                          <p:spTgt spid="436"/>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100"/>
                                  </p:stCondLst>
                                  <p:iterate>
                                    <p:tmAbs val="0"/>
                                  </p:iterate>
                                  <p:childTnLst>
                                    <p:set>
                                      <p:cBhvr>
                                        <p:cTn id="21" fill="hold"/>
                                        <p:tgtEl>
                                          <p:spTgt spid="434"/>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grpId="0" nodeType="afterEffect">
                                  <p:stCondLst>
                                    <p:cond delay="100"/>
                                  </p:stCondLst>
                                  <p:iterate>
                                    <p:tmAbs val="0"/>
                                  </p:iterate>
                                  <p:childTnLst>
                                    <p:set>
                                      <p:cBhvr>
                                        <p:cTn id="24" fill="hold"/>
                                        <p:tgtEl>
                                          <p:spTgt spid="433"/>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grpId="0" nodeType="afterEffect">
                                  <p:stCondLst>
                                    <p:cond delay="0"/>
                                  </p:stCondLst>
                                  <p:iterate>
                                    <p:tmAbs val="0"/>
                                  </p:iterate>
                                  <p:childTnLst>
                                    <p:set>
                                      <p:cBhvr>
                                        <p:cTn id="27" fill="hold"/>
                                        <p:tgtEl>
                                          <p:spTgt spid="432"/>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0"/>
                                  </p:stCondLst>
                                  <p:iterate>
                                    <p:tmAbs val="0"/>
                                  </p:iterate>
                                  <p:childTnLst>
                                    <p:set>
                                      <p:cBhvr>
                                        <p:cTn id="30" fill="hold"/>
                                        <p:tgtEl>
                                          <p:spTgt spid="438"/>
                                        </p:tgtEl>
                                        <p:attrNameLst>
                                          <p:attrName>style.visibility</p:attrName>
                                        </p:attrNameLst>
                                      </p:cBhvr>
                                      <p:to>
                                        <p:strVal val="visible"/>
                                      </p:to>
                                    </p:set>
                                  </p:childTnLst>
                                </p:cTn>
                              </p:par>
                            </p:childTnLst>
                          </p:cTn>
                        </p:par>
                        <p:par>
                          <p:cTn id="31" fill="hold">
                            <p:stCondLst>
                              <p:cond delay="1400"/>
                            </p:stCondLst>
                            <p:childTnLst>
                              <p:par>
                                <p:cTn id="32" presetID="1" presetClass="entr" presetSubtype="0" fill="hold" grpId="0" nodeType="afterEffect">
                                  <p:stCondLst>
                                    <p:cond delay="0"/>
                                  </p:stCondLst>
                                  <p:iterate>
                                    <p:tmAbs val="0"/>
                                  </p:iterate>
                                  <p:childTnLst>
                                    <p:set>
                                      <p:cBhvr>
                                        <p:cTn id="33" fill="hold"/>
                                        <p:tgtEl>
                                          <p:spTgt spid="435"/>
                                        </p:tgtEl>
                                        <p:attrNameLst>
                                          <p:attrName>style.visibility</p:attrName>
                                        </p:attrNameLst>
                                      </p:cBhvr>
                                      <p:to>
                                        <p:strVal val="visible"/>
                                      </p:to>
                                    </p:set>
                                  </p:childTnLst>
                                </p:cTn>
                              </p:par>
                            </p:childTnLst>
                          </p:cTn>
                        </p:par>
                        <p:par>
                          <p:cTn id="34" fill="hold">
                            <p:stCondLst>
                              <p:cond delay="1400"/>
                            </p:stCondLst>
                            <p:childTnLst>
                              <p:par>
                                <p:cTn id="35" presetID="1" presetClass="entr" presetSubtype="0" fill="hold" grpId="0" nodeType="afterEffect">
                                  <p:stCondLst>
                                    <p:cond delay="100"/>
                                  </p:stCondLst>
                                  <p:iterate>
                                    <p:tmAbs val="0"/>
                                  </p:iterate>
                                  <p:childTnLst>
                                    <p:set>
                                      <p:cBhvr>
                                        <p:cTn id="36" fill="hold"/>
                                        <p:tgtEl>
                                          <p:spTgt spid="43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100"/>
                                  </p:stCondLst>
                                  <p:iterate>
                                    <p:tmAbs val="0"/>
                                  </p:iterate>
                                  <p:childTnLst>
                                    <p:set>
                                      <p:cBhvr>
                                        <p:cTn id="39" fill="hold"/>
                                        <p:tgtEl>
                                          <p:spTgt spid="440"/>
                                        </p:tgtEl>
                                        <p:attrNameLst>
                                          <p:attrName>style.visibility</p:attrName>
                                        </p:attrNameLst>
                                      </p:cBhvr>
                                      <p:to>
                                        <p:strVal val="visible"/>
                                      </p:to>
                                    </p:set>
                                  </p:childTnLst>
                                </p:cTn>
                              </p:par>
                            </p:childTnLst>
                          </p:cTn>
                        </p:par>
                        <p:par>
                          <p:cTn id="40" fill="hold">
                            <p:stCondLst>
                              <p:cond delay="1600"/>
                            </p:stCondLst>
                            <p:childTnLst>
                              <p:par>
                                <p:cTn id="41" presetID="1" presetClass="entr" presetSubtype="0" fill="hold" grpId="0" nodeType="afterEffect">
                                  <p:stCondLst>
                                    <p:cond delay="100"/>
                                  </p:stCondLst>
                                  <p:iterate>
                                    <p:tmAbs val="0"/>
                                  </p:iterate>
                                  <p:childTnLst>
                                    <p:set>
                                      <p:cBhvr>
                                        <p:cTn id="42" fill="hold"/>
                                        <p:tgtEl>
                                          <p:spTgt spid="4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fill="hold" grpId="0" nodeType="clickEffect">
                                  <p:stCondLst>
                                    <p:cond delay="0"/>
                                  </p:stCondLst>
                                  <p:iterate>
                                    <p:tmAbs val="0"/>
                                  </p:iterate>
                                  <p:childTnLst>
                                    <p:set>
                                      <p:cBhvr>
                                        <p:cTn id="46" fill="hold"/>
                                        <p:tgtEl>
                                          <p:spTgt spid="442"/>
                                        </p:tgtEl>
                                        <p:attrNameLst>
                                          <p:attrName>style.visibility</p:attrName>
                                        </p:attrNameLst>
                                      </p:cBhvr>
                                      <p:to>
                                        <p:strVal val="visible"/>
                                      </p:to>
                                    </p:set>
                                    <p:animEffect transition="in" filter="fade">
                                      <p:cBhvr>
                                        <p:cTn id="4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advAuto="0"/>
      <p:bldP spid="430" grpId="0" animBg="1" advAuto="0"/>
      <p:bldP spid="431" grpId="0" animBg="1" advAuto="0"/>
      <p:bldP spid="432" grpId="0" animBg="1" advAuto="0"/>
      <p:bldP spid="433" grpId="0" animBg="1" advAuto="0"/>
      <p:bldP spid="434" grpId="0" animBg="1" advAuto="0"/>
      <p:bldP spid="435" grpId="0" animBg="1" advAuto="0"/>
      <p:bldP spid="436" grpId="0" animBg="1" advAuto="0"/>
      <p:bldP spid="437" grpId="0" animBg="1" advAuto="0"/>
      <p:bldP spid="438" grpId="0" animBg="1" advAuto="0"/>
      <p:bldP spid="439" grpId="0" animBg="1" advAuto="0"/>
      <p:bldP spid="440" grpId="0" animBg="1" advAuto="0"/>
      <p:bldP spid="441" grpId="0" animBg="1" advAuto="0"/>
      <p:bldP spid="44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hallenge: Distributed Systems Rely on Networks"/>
          <p:cNvSpPr txBox="1">
            <a:spLocks noGrp="1"/>
          </p:cNvSpPr>
          <p:nvPr>
            <p:ph type="title"/>
          </p:nvPr>
        </p:nvSpPr>
        <p:spPr>
          <a:prstGeom prst="rect">
            <a:avLst/>
          </a:prstGeom>
        </p:spPr>
        <p:txBody>
          <a:bodyPr>
            <a:normAutofit/>
          </a:bodyPr>
          <a:lstStyle>
            <a:lvl1pPr defTabSz="2170120">
              <a:defRPr sz="7565" spc="-151"/>
            </a:lvl1pPr>
          </a:lstStyle>
          <a:p>
            <a:r>
              <a:rPr lang="en-US" sz="4400" dirty="0"/>
              <a:t>Networks introduce delays</a:t>
            </a:r>
            <a:endParaRPr sz="4400" dirty="0"/>
          </a:p>
        </p:txBody>
      </p:sp>
      <p:sp>
        <p:nvSpPr>
          <p:cNvPr id="446" name="Can not expect network to be a perfect analog for communication within a single computer because:…"/>
          <p:cNvSpPr txBox="1">
            <a:spLocks noGrp="1"/>
          </p:cNvSpPr>
          <p:nvPr>
            <p:ph idx="1"/>
          </p:nvPr>
        </p:nvSpPr>
        <p:spPr>
          <a:prstGeom prst="rect">
            <a:avLst/>
          </a:prstGeom>
        </p:spPr>
        <p:txBody>
          <a:bodyPr>
            <a:normAutofit fontScale="47500" lnSpcReduction="20000"/>
          </a:bodyPr>
          <a:lstStyle/>
          <a:p>
            <a:pPr marL="277368" indent="-277368" defTabSz="1109444">
              <a:spcBef>
                <a:spcPts val="2000"/>
              </a:spcBef>
              <a:defRPr sz="4368"/>
            </a:pPr>
            <a:r>
              <a:rPr dirty="0"/>
              <a:t>Cannot expect network to be a perfect analog for communication within a single computer because:</a:t>
            </a:r>
          </a:p>
          <a:p>
            <a:pPr marL="547031" lvl="1" indent="-269663" defTabSz="1109444">
              <a:spcBef>
                <a:spcPts val="2000"/>
              </a:spcBef>
              <a:defRPr sz="4368"/>
            </a:pPr>
            <a:r>
              <a:rPr dirty="0"/>
              <a:t>Speed of light (1 foot/nanosecond)</a:t>
            </a:r>
          </a:p>
          <a:p>
            <a:pPr marL="547031" lvl="1" indent="-269663" defTabSz="1109444">
              <a:spcBef>
                <a:spcPts val="2000"/>
              </a:spcBef>
              <a:defRPr sz="4368"/>
            </a:pPr>
            <a:r>
              <a:rPr dirty="0"/>
              <a:t>Communication links exist in uncontrolled/hostile environments</a:t>
            </a:r>
          </a:p>
          <a:p>
            <a:pPr marL="547031" lvl="1" indent="-269663" defTabSz="1109444">
              <a:spcBef>
                <a:spcPts val="2000"/>
              </a:spcBef>
              <a:defRPr sz="4368"/>
            </a:pPr>
            <a:r>
              <a:rPr dirty="0"/>
              <a:t>Communication links may be bandwidth limited (tough to reach even 100MB/sec)</a:t>
            </a:r>
          </a:p>
          <a:p>
            <a:pPr marL="269663" indent="-269663" defTabSz="1109444">
              <a:spcBef>
                <a:spcPts val="2000"/>
              </a:spcBef>
              <a:defRPr sz="4368"/>
            </a:pPr>
            <a:r>
              <a:rPr dirty="0"/>
              <a:t>In contrast to a single computer, where:</a:t>
            </a:r>
          </a:p>
          <a:p>
            <a:pPr marL="547031" lvl="1" indent="-269663" defTabSz="1109444">
              <a:spcBef>
                <a:spcPts val="2000"/>
              </a:spcBef>
              <a:defRPr sz="4368"/>
            </a:pPr>
            <a:r>
              <a:rPr dirty="0"/>
              <a:t>Distances are measured in mm, not feet</a:t>
            </a:r>
          </a:p>
          <a:p>
            <a:pPr marL="547031" lvl="1" indent="-269663" defTabSz="1109444">
              <a:spcBef>
                <a:spcPts val="2000"/>
              </a:spcBef>
              <a:defRPr sz="4368"/>
            </a:pPr>
            <a:r>
              <a:rPr dirty="0"/>
              <a:t>Physical concerns can be addressed all at once</a:t>
            </a:r>
          </a:p>
          <a:p>
            <a:pPr marL="547031" lvl="1" indent="-269663" defTabSz="1109444">
              <a:spcBef>
                <a:spcPts val="2000"/>
              </a:spcBef>
              <a:defRPr sz="4368"/>
            </a:pPr>
            <a:r>
              <a:rPr dirty="0"/>
              <a:t>Bandwidth is plentiful (easily GB/sec)</a:t>
            </a:r>
          </a:p>
        </p:txBody>
      </p:sp>
    </p:spTree>
    <p:extLst>
      <p:ext uri="{BB962C8B-B14F-4D97-AF65-F5344CB8AC3E}">
        <p14:creationId xmlns:p14="http://schemas.microsoft.com/office/powerpoint/2010/main" val="310605437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4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4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4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4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446">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44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iterate>
                                    <p:tmAbs val="0"/>
                                  </p:iterate>
                                  <p:childTnLst>
                                    <p:set>
                                      <p:cBhvr>
                                        <p:cTn id="19" fill="hold"/>
                                        <p:tgtEl>
                                          <p:spTgt spid="446">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446">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iterate>
                                    <p:tmAbs val="0"/>
                                  </p:iterate>
                                  <p:childTnLst>
                                    <p:set>
                                      <p:cBhvr>
                                        <p:cTn id="23" fill="hold"/>
                                        <p:tgtEl>
                                          <p:spTgt spid="4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4" name="Image" descr="Image"/>
          <p:cNvPicPr>
            <a:picLocks noChangeAspect="1"/>
          </p:cNvPicPr>
          <p:nvPr/>
        </p:nvPicPr>
        <p:blipFill>
          <a:blip r:embed="rId2"/>
          <a:stretch>
            <a:fillRect/>
          </a:stretch>
        </p:blipFill>
        <p:spPr>
          <a:xfrm>
            <a:off x="5250078" y="1614320"/>
            <a:ext cx="6114132" cy="6858001"/>
          </a:xfrm>
          <a:prstGeom prst="rect">
            <a:avLst/>
          </a:prstGeom>
          <a:ln w="12700">
            <a:miter lim="400000"/>
          </a:ln>
        </p:spPr>
      </p:pic>
      <p:pic>
        <p:nvPicPr>
          <p:cNvPr id="455" name="Image" descr="Image"/>
          <p:cNvPicPr>
            <a:picLocks noChangeAspect="1"/>
          </p:cNvPicPr>
          <p:nvPr/>
        </p:nvPicPr>
        <p:blipFill>
          <a:blip r:embed="rId3"/>
          <a:stretch>
            <a:fillRect/>
          </a:stretch>
        </p:blipFill>
        <p:spPr>
          <a:xfrm>
            <a:off x="573321" y="1614321"/>
            <a:ext cx="4941637" cy="6858001"/>
          </a:xfrm>
          <a:prstGeom prst="rect">
            <a:avLst/>
          </a:prstGeom>
          <a:ln w="12700">
            <a:miter lim="400000"/>
          </a:ln>
        </p:spPr>
      </p:pic>
      <p:sp>
        <p:nvSpPr>
          <p:cNvPr id="451" name="Do these fallacies still hold?"/>
          <p:cNvSpPr txBox="1">
            <a:spLocks noGrp="1"/>
          </p:cNvSpPr>
          <p:nvPr>
            <p:ph type="title"/>
          </p:nvPr>
        </p:nvSpPr>
        <p:spPr>
          <a:prstGeom prst="rect">
            <a:avLst/>
          </a:prstGeom>
        </p:spPr>
        <p:txBody>
          <a:bodyPr>
            <a:normAutofit/>
          </a:bodyPr>
          <a:lstStyle>
            <a:lvl1pPr>
              <a:defRPr spc="-200"/>
            </a:lvl1pPr>
          </a:lstStyle>
          <a:p>
            <a:r>
              <a:rPr lang="en-US" dirty="0"/>
              <a:t>Networks still fail, intermittently and for prolonged periods</a:t>
            </a:r>
            <a:endParaRPr dirty="0"/>
          </a:p>
        </p:txBody>
      </p:sp>
    </p:spTree>
    <p:extLst>
      <p:ext uri="{BB962C8B-B14F-4D97-AF65-F5344CB8AC3E}">
        <p14:creationId xmlns:p14="http://schemas.microsoft.com/office/powerpoint/2010/main" val="11266183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a:t>
            </a:r>
          </a:p>
          <a:p>
            <a:pPr lvl="1"/>
            <a:r>
              <a:rPr lang="en-US" dirty="0"/>
              <a:t>List and define 5 goals of using distributed systems</a:t>
            </a:r>
          </a:p>
          <a:p>
            <a:pPr lvl="1"/>
            <a:r>
              <a:rPr lang="en-US" dirty="0"/>
              <a:t>List 4 major challenges of using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7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Do these fallacies still hold?"/>
          <p:cNvSpPr txBox="1">
            <a:spLocks noGrp="1"/>
          </p:cNvSpPr>
          <p:nvPr>
            <p:ph type="title"/>
          </p:nvPr>
        </p:nvSpPr>
        <p:spPr>
          <a:prstGeom prst="rect">
            <a:avLst/>
          </a:prstGeom>
        </p:spPr>
        <p:txBody>
          <a:bodyPr>
            <a:normAutofit/>
          </a:bodyPr>
          <a:lstStyle>
            <a:lvl1pPr>
              <a:defRPr spc="-200"/>
            </a:lvl1pPr>
          </a:lstStyle>
          <a:p>
            <a:r>
              <a:rPr lang="en-US" dirty="0"/>
              <a:t>We still rely on other administrators, who are not infallible</a:t>
            </a:r>
            <a:endParaRPr dirty="0"/>
          </a:p>
        </p:txBody>
      </p:sp>
      <p:pic>
        <p:nvPicPr>
          <p:cNvPr id="459" name="Image" descr="Image"/>
          <p:cNvPicPr>
            <a:picLocks noChangeAspect="1"/>
          </p:cNvPicPr>
          <p:nvPr/>
        </p:nvPicPr>
        <p:blipFill>
          <a:blip r:embed="rId3"/>
          <a:stretch>
            <a:fillRect/>
          </a:stretch>
        </p:blipFill>
        <p:spPr>
          <a:xfrm>
            <a:off x="6061982" y="1707382"/>
            <a:ext cx="6114131" cy="6858001"/>
          </a:xfrm>
          <a:prstGeom prst="rect">
            <a:avLst/>
          </a:prstGeom>
          <a:ln w="12700">
            <a:miter lim="400000"/>
          </a:ln>
        </p:spPr>
      </p:pic>
      <p:pic>
        <p:nvPicPr>
          <p:cNvPr id="460" name="Image" descr="Image"/>
          <p:cNvPicPr>
            <a:picLocks noChangeAspect="1"/>
          </p:cNvPicPr>
          <p:nvPr/>
        </p:nvPicPr>
        <p:blipFill>
          <a:blip r:embed="rId4"/>
          <a:stretch>
            <a:fillRect/>
          </a:stretch>
        </p:blipFill>
        <p:spPr>
          <a:xfrm>
            <a:off x="1001660" y="1707382"/>
            <a:ext cx="3486151" cy="5321301"/>
          </a:xfrm>
          <a:prstGeom prst="rect">
            <a:avLst/>
          </a:prstGeom>
          <a:ln w="12700">
            <a:miter lim="400000"/>
          </a:ln>
        </p:spPr>
      </p:pic>
      <p:sp>
        <p:nvSpPr>
          <p:cNvPr id="458" name="We still rely on other administrators, who are not infallible"/>
          <p:cNvSpPr txBox="1">
            <a:spLocks noGrp="1"/>
          </p:cNvSpPr>
          <p:nvPr>
            <p:ph idx="1"/>
          </p:nvPr>
        </p:nvSpPr>
        <p:spPr>
          <a:prstGeom prst="rect">
            <a:avLst/>
          </a:prstGeom>
        </p:spPr>
        <p:txBody>
          <a:bodyPr/>
          <a:lstStyle/>
          <a:p>
            <a:endParaRPr dirty="0"/>
          </a:p>
        </p:txBody>
      </p:sp>
    </p:spTree>
    <p:extLst>
      <p:ext uri="{BB962C8B-B14F-4D97-AF65-F5344CB8AC3E}">
        <p14:creationId xmlns:p14="http://schemas.microsoft.com/office/powerpoint/2010/main" val="402526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List and define 5 goals of using distributed systems</a:t>
            </a:r>
          </a:p>
          <a:p>
            <a:pPr lvl="1"/>
            <a:r>
              <a:rPr lang="en-US" dirty="0"/>
              <a:t>List 4 major challenges of using distributed systems</a:t>
            </a:r>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31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What is a distributed system?"/>
          <p:cNvSpPr txBox="1">
            <a:spLocks noGrp="1"/>
          </p:cNvSpPr>
          <p:nvPr>
            <p:ph type="title"/>
          </p:nvPr>
        </p:nvSpPr>
        <p:spPr>
          <a:prstGeom prst="rect">
            <a:avLst/>
          </a:prstGeom>
        </p:spPr>
        <p:txBody>
          <a:bodyPr/>
          <a:lstStyle>
            <a:lvl1pPr>
              <a:defRPr spc="-200"/>
            </a:lvl1pPr>
          </a:lstStyle>
          <a:p>
            <a:r>
              <a:t>What is a distributed system?</a:t>
            </a:r>
          </a:p>
        </p:txBody>
      </p:sp>
      <p:pic>
        <p:nvPicPr>
          <p:cNvPr id="164" name="Image" descr="Image"/>
          <p:cNvPicPr>
            <a:picLocks noChangeAspect="1"/>
          </p:cNvPicPr>
          <p:nvPr/>
        </p:nvPicPr>
        <p:blipFill>
          <a:blip r:embed="rId3"/>
          <a:stretch>
            <a:fillRect/>
          </a:stretch>
        </p:blipFill>
        <p:spPr>
          <a:xfrm>
            <a:off x="1776704" y="3160437"/>
            <a:ext cx="3181017" cy="1632145"/>
          </a:xfrm>
          <a:prstGeom prst="rect">
            <a:avLst/>
          </a:prstGeom>
          <a:ln w="12700">
            <a:miter lim="400000"/>
          </a:ln>
        </p:spPr>
      </p:pic>
      <p:sp>
        <p:nvSpPr>
          <p:cNvPr id="165" name="Connection Line"/>
          <p:cNvSpPr/>
          <p:nvPr/>
        </p:nvSpPr>
        <p:spPr>
          <a:xfrm>
            <a:off x="3663840" y="2685788"/>
            <a:ext cx="1556085" cy="1290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05" y="11813"/>
                  <a:pt x="9705" y="19013"/>
                  <a:pt x="21600" y="21600"/>
                </a:cubicBezTo>
              </a:path>
            </a:pathLst>
          </a:custGeom>
          <a:ln w="25400">
            <a:solidFill>
              <a:srgbClr val="000000"/>
            </a:solidFill>
            <a:miter lim="400000"/>
          </a:ln>
        </p:spPr>
        <p:txBody>
          <a:bodyPr lIns="25400" tIns="25400" rIns="25400" bIns="25400"/>
          <a:lstStyle/>
          <a:p>
            <a:endParaRPr sz="600"/>
          </a:p>
        </p:txBody>
      </p:sp>
      <p:sp>
        <p:nvSpPr>
          <p:cNvPr id="166" name="Connection Line"/>
          <p:cNvSpPr/>
          <p:nvPr/>
        </p:nvSpPr>
        <p:spPr>
          <a:xfrm>
            <a:off x="1643202" y="3976509"/>
            <a:ext cx="3576723" cy="1066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580" y="7430"/>
                  <a:pt x="13780" y="230"/>
                  <a:pt x="21600" y="0"/>
                </a:cubicBezTo>
              </a:path>
            </a:pathLst>
          </a:custGeom>
          <a:ln w="25400">
            <a:solidFill>
              <a:srgbClr val="000000"/>
            </a:solidFill>
            <a:miter lim="400000"/>
          </a:ln>
        </p:spPr>
        <p:txBody>
          <a:bodyPr lIns="25400" tIns="25400" rIns="25400" bIns="25400"/>
          <a:lstStyle/>
          <a:p>
            <a:endParaRPr sz="600"/>
          </a:p>
        </p:txBody>
      </p:sp>
      <p:sp>
        <p:nvSpPr>
          <p:cNvPr id="167" name="Connection Line"/>
          <p:cNvSpPr/>
          <p:nvPr/>
        </p:nvSpPr>
        <p:spPr>
          <a:xfrm>
            <a:off x="3768113" y="3976509"/>
            <a:ext cx="1451812" cy="1291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48" y="9911"/>
                  <a:pt x="10848" y="2711"/>
                  <a:pt x="21600" y="0"/>
                </a:cubicBezTo>
              </a:path>
            </a:pathLst>
          </a:custGeom>
          <a:ln w="25400">
            <a:solidFill>
              <a:srgbClr val="000000"/>
            </a:solidFill>
            <a:miter lim="400000"/>
          </a:ln>
        </p:spPr>
        <p:txBody>
          <a:bodyPr lIns="25400" tIns="25400" rIns="25400" bIns="25400"/>
          <a:lstStyle/>
          <a:p>
            <a:endParaRPr sz="600"/>
          </a:p>
        </p:txBody>
      </p:sp>
      <p:sp>
        <p:nvSpPr>
          <p:cNvPr id="168" name="Connection Line"/>
          <p:cNvSpPr/>
          <p:nvPr/>
        </p:nvSpPr>
        <p:spPr>
          <a:xfrm>
            <a:off x="1562992" y="2846209"/>
            <a:ext cx="3656933" cy="1130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397" y="13172"/>
                  <a:pt x="13597" y="20372"/>
                  <a:pt x="21600" y="21600"/>
                </a:cubicBezTo>
              </a:path>
            </a:pathLst>
          </a:custGeom>
          <a:ln w="25400">
            <a:solidFill>
              <a:srgbClr val="000000"/>
            </a:solidFill>
            <a:miter lim="400000"/>
          </a:ln>
        </p:spPr>
        <p:txBody>
          <a:bodyPr lIns="25400" tIns="25400" rIns="25400" bIns="25400"/>
          <a:lstStyle/>
          <a:p>
            <a:endParaRPr sz="600"/>
          </a:p>
        </p:txBody>
      </p:sp>
      <p:sp>
        <p:nvSpPr>
          <p:cNvPr id="169" name="Connection Line"/>
          <p:cNvSpPr/>
          <p:nvPr/>
        </p:nvSpPr>
        <p:spPr>
          <a:xfrm>
            <a:off x="1643202" y="4739527"/>
            <a:ext cx="2124912" cy="528373"/>
          </a:xfrm>
          <a:custGeom>
            <a:avLst/>
            <a:gdLst/>
            <a:ahLst/>
            <a:cxnLst>
              <a:cxn ang="0">
                <a:pos x="wd2" y="hd2"/>
              </a:cxn>
              <a:cxn ang="5400000">
                <a:pos x="wd2" y="hd2"/>
              </a:cxn>
              <a:cxn ang="10800000">
                <a:pos x="wd2" y="hd2"/>
              </a:cxn>
              <a:cxn ang="16200000">
                <a:pos x="wd2" y="hd2"/>
              </a:cxn>
            </a:cxnLst>
            <a:rect l="0" t="0" r="r" b="b"/>
            <a:pathLst>
              <a:path w="21600" h="16440" extrusionOk="0">
                <a:moveTo>
                  <a:pt x="0" y="9452"/>
                </a:moveTo>
                <a:cubicBezTo>
                  <a:pt x="10350" y="-5160"/>
                  <a:pt x="17550" y="-2831"/>
                  <a:pt x="21600" y="16440"/>
                </a:cubicBezTo>
              </a:path>
            </a:pathLst>
          </a:custGeom>
          <a:ln w="25400">
            <a:solidFill>
              <a:srgbClr val="000000"/>
            </a:solidFill>
            <a:miter lim="400000"/>
          </a:ln>
        </p:spPr>
        <p:txBody>
          <a:bodyPr lIns="25400" tIns="25400" rIns="25400" bIns="25400"/>
          <a:lstStyle/>
          <a:p>
            <a:endParaRPr sz="600"/>
          </a:p>
        </p:txBody>
      </p:sp>
      <p:sp>
        <p:nvSpPr>
          <p:cNvPr id="170" name="Connection Line"/>
          <p:cNvSpPr/>
          <p:nvPr/>
        </p:nvSpPr>
        <p:spPr>
          <a:xfrm>
            <a:off x="1562992" y="2846209"/>
            <a:ext cx="956548" cy="2197101"/>
          </a:xfrm>
          <a:custGeom>
            <a:avLst/>
            <a:gdLst/>
            <a:ahLst/>
            <a:cxnLst>
              <a:cxn ang="0">
                <a:pos x="wd2" y="hd2"/>
              </a:cxn>
              <a:cxn ang="5400000">
                <a:pos x="wd2" y="hd2"/>
              </a:cxn>
              <a:cxn ang="10800000">
                <a:pos x="wd2" y="hd2"/>
              </a:cxn>
              <a:cxn ang="16200000">
                <a:pos x="wd2" y="hd2"/>
              </a:cxn>
            </a:cxnLst>
            <a:rect l="0" t="0" r="r" b="b"/>
            <a:pathLst>
              <a:path w="16207" h="21600" extrusionOk="0">
                <a:moveTo>
                  <a:pt x="1359" y="21600"/>
                </a:moveTo>
                <a:cubicBezTo>
                  <a:pt x="21600" y="13532"/>
                  <a:pt x="21147" y="6332"/>
                  <a:pt x="0" y="0"/>
                </a:cubicBezTo>
              </a:path>
            </a:pathLst>
          </a:custGeom>
          <a:ln w="25400">
            <a:solidFill>
              <a:srgbClr val="000000"/>
            </a:solidFill>
            <a:miter lim="400000"/>
          </a:ln>
        </p:spPr>
        <p:txBody>
          <a:bodyPr lIns="25400" tIns="25400" rIns="25400" bIns="25400"/>
          <a:lstStyle/>
          <a:p>
            <a:endParaRPr sz="600"/>
          </a:p>
        </p:txBody>
      </p:sp>
      <p:pic>
        <p:nvPicPr>
          <p:cNvPr id="171" name="Image" descr="Image"/>
          <p:cNvPicPr>
            <a:picLocks noChangeAspect="1"/>
          </p:cNvPicPr>
          <p:nvPr/>
        </p:nvPicPr>
        <p:blipFill>
          <a:blip r:embed="rId4"/>
          <a:stretch>
            <a:fillRect/>
          </a:stretch>
        </p:blipFill>
        <p:spPr>
          <a:xfrm>
            <a:off x="5192002" y="3350216"/>
            <a:ext cx="1078494" cy="1078494"/>
          </a:xfrm>
          <a:prstGeom prst="rect">
            <a:avLst/>
          </a:prstGeom>
          <a:ln w="12700">
            <a:miter lim="400000"/>
          </a:ln>
        </p:spPr>
      </p:pic>
      <p:pic>
        <p:nvPicPr>
          <p:cNvPr id="172" name="Image" descr="Image"/>
          <p:cNvPicPr>
            <a:picLocks noChangeAspect="1"/>
          </p:cNvPicPr>
          <p:nvPr/>
        </p:nvPicPr>
        <p:blipFill>
          <a:blip r:embed="rId4"/>
          <a:stretch>
            <a:fillRect/>
          </a:stretch>
        </p:blipFill>
        <p:spPr>
          <a:xfrm>
            <a:off x="3129923" y="1937843"/>
            <a:ext cx="1078494" cy="1078494"/>
          </a:xfrm>
          <a:prstGeom prst="rect">
            <a:avLst/>
          </a:prstGeom>
          <a:ln w="12700">
            <a:miter lim="400000"/>
          </a:ln>
        </p:spPr>
      </p:pic>
      <p:pic>
        <p:nvPicPr>
          <p:cNvPr id="173" name="Image" descr="Image"/>
          <p:cNvPicPr>
            <a:picLocks noChangeAspect="1"/>
          </p:cNvPicPr>
          <p:nvPr/>
        </p:nvPicPr>
        <p:blipFill>
          <a:blip r:embed="rId4"/>
          <a:stretch>
            <a:fillRect/>
          </a:stretch>
        </p:blipFill>
        <p:spPr>
          <a:xfrm>
            <a:off x="763712" y="2090243"/>
            <a:ext cx="1078493" cy="1078494"/>
          </a:xfrm>
          <a:prstGeom prst="rect">
            <a:avLst/>
          </a:prstGeom>
          <a:ln w="12700">
            <a:miter lim="400000"/>
          </a:ln>
        </p:spPr>
      </p:pic>
      <p:pic>
        <p:nvPicPr>
          <p:cNvPr id="174" name="Image" descr="Image"/>
          <p:cNvPicPr>
            <a:picLocks noChangeAspect="1"/>
          </p:cNvPicPr>
          <p:nvPr/>
        </p:nvPicPr>
        <p:blipFill>
          <a:blip r:embed="rId4"/>
          <a:stretch>
            <a:fillRect/>
          </a:stretch>
        </p:blipFill>
        <p:spPr>
          <a:xfrm>
            <a:off x="3129923" y="4936682"/>
            <a:ext cx="1078494" cy="1078494"/>
          </a:xfrm>
          <a:prstGeom prst="rect">
            <a:avLst/>
          </a:prstGeom>
          <a:ln w="12700">
            <a:miter lim="400000"/>
          </a:ln>
        </p:spPr>
      </p:pic>
      <p:pic>
        <p:nvPicPr>
          <p:cNvPr id="175" name="Image" descr="Image"/>
          <p:cNvPicPr>
            <a:picLocks noChangeAspect="1"/>
          </p:cNvPicPr>
          <p:nvPr/>
        </p:nvPicPr>
        <p:blipFill>
          <a:blip r:embed="rId4"/>
          <a:stretch>
            <a:fillRect/>
          </a:stretch>
        </p:blipFill>
        <p:spPr>
          <a:xfrm>
            <a:off x="900070" y="4713127"/>
            <a:ext cx="1078494" cy="1078494"/>
          </a:xfrm>
          <a:prstGeom prst="rect">
            <a:avLst/>
          </a:prstGeom>
          <a:ln w="12700">
            <a:miter lim="400000"/>
          </a:ln>
        </p:spPr>
      </p:pic>
      <p:grpSp>
        <p:nvGrpSpPr>
          <p:cNvPr id="178" name="Model:…"/>
          <p:cNvGrpSpPr/>
          <p:nvPr/>
        </p:nvGrpSpPr>
        <p:grpSpPr>
          <a:xfrm>
            <a:off x="1302958" y="6081230"/>
            <a:ext cx="4296081" cy="889002"/>
            <a:chOff x="102566" y="118934"/>
            <a:chExt cx="8592161" cy="1778001"/>
          </a:xfrm>
        </p:grpSpPr>
        <p:sp>
          <p:nvSpPr>
            <p:cNvPr id="176" name="Model:…"/>
            <p:cNvSpPr txBox="1"/>
            <p:nvPr/>
          </p:nvSpPr>
          <p:spPr>
            <a:xfrm>
              <a:off x="349488" y="144008"/>
              <a:ext cx="7893187" cy="1210586"/>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92100">
                <a:defRPr sz="3600">
                  <a:solidFill>
                    <a:srgbClr val="000000"/>
                  </a:solidFill>
                  <a:latin typeface="Helvetica Light"/>
                  <a:ea typeface="Helvetica Light"/>
                  <a:cs typeface="Helvetica Light"/>
                  <a:sym typeface="Helvetica Light"/>
                </a:defRPr>
              </a:pPr>
              <a:r>
                <a:rPr sz="1800" dirty="0"/>
                <a:t>Model</a:t>
              </a:r>
              <a:r>
                <a:rPr lang="en-US" sz="1800" dirty="0"/>
                <a:t> One</a:t>
              </a:r>
              <a:r>
                <a:rPr sz="1800" dirty="0"/>
                <a:t>:</a:t>
              </a:r>
            </a:p>
            <a:p>
              <a:pPr defTabSz="292100">
                <a:defRPr sz="3600">
                  <a:solidFill>
                    <a:srgbClr val="000000"/>
                  </a:solidFill>
                  <a:latin typeface="Helvetica Light"/>
                  <a:ea typeface="Helvetica Light"/>
                  <a:cs typeface="Helvetica Light"/>
                  <a:sym typeface="Helvetica Light"/>
                </a:defRPr>
              </a:pPr>
              <a:r>
                <a:rPr sz="1800" dirty="0"/>
                <a:t>Many servers talking through a network</a:t>
              </a:r>
            </a:p>
          </p:txBody>
        </p:sp>
        <p:pic>
          <p:nvPicPr>
            <p:cNvPr id="177" name="Model:… Model:Many servers talking through a network" descr="Model:… Model:Many servers talking through a network"/>
            <p:cNvPicPr>
              <a:picLocks noChangeAspect="1"/>
            </p:cNvPicPr>
            <p:nvPr/>
          </p:nvPicPr>
          <p:blipFill>
            <a:blip r:embed="rId5"/>
            <a:stretch>
              <a:fillRect/>
            </a:stretch>
          </p:blipFill>
          <p:spPr>
            <a:xfrm>
              <a:off x="102566" y="118934"/>
              <a:ext cx="8592161" cy="1778001"/>
            </a:xfrm>
            <a:prstGeom prst="rect">
              <a:avLst/>
            </a:prstGeom>
            <a:ln w="12700" cap="flat">
              <a:noFill/>
              <a:miter lim="400000"/>
            </a:ln>
            <a:effectLst/>
          </p:spPr>
        </p:pic>
      </p:grpSp>
      <p:pic>
        <p:nvPicPr>
          <p:cNvPr id="179" name="Image" descr="Image"/>
          <p:cNvPicPr>
            <a:picLocks noChangeAspect="1"/>
          </p:cNvPicPr>
          <p:nvPr/>
        </p:nvPicPr>
        <p:blipFill>
          <a:blip r:embed="rId3"/>
          <a:stretch>
            <a:fillRect/>
          </a:stretch>
        </p:blipFill>
        <p:spPr>
          <a:xfrm>
            <a:off x="7300779" y="3160437"/>
            <a:ext cx="3181017" cy="1632145"/>
          </a:xfrm>
          <a:prstGeom prst="rect">
            <a:avLst/>
          </a:prstGeom>
          <a:ln w="12700">
            <a:miter lim="400000"/>
          </a:ln>
        </p:spPr>
      </p:pic>
      <p:sp>
        <p:nvSpPr>
          <p:cNvPr id="180" name="Connection Line"/>
          <p:cNvSpPr/>
          <p:nvPr/>
        </p:nvSpPr>
        <p:spPr>
          <a:xfrm>
            <a:off x="9187915" y="2685788"/>
            <a:ext cx="1556085" cy="1290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05" y="11813"/>
                  <a:pt x="9705" y="19013"/>
                  <a:pt x="21600" y="21600"/>
                </a:cubicBezTo>
              </a:path>
            </a:pathLst>
          </a:custGeom>
          <a:ln w="25400">
            <a:solidFill>
              <a:srgbClr val="000000"/>
            </a:solidFill>
            <a:miter lim="400000"/>
          </a:ln>
        </p:spPr>
        <p:txBody>
          <a:bodyPr lIns="25400" tIns="25400" rIns="25400" bIns="25400"/>
          <a:lstStyle/>
          <a:p>
            <a:endParaRPr sz="600"/>
          </a:p>
        </p:txBody>
      </p:sp>
      <p:sp>
        <p:nvSpPr>
          <p:cNvPr id="181" name="Connection Line"/>
          <p:cNvSpPr/>
          <p:nvPr/>
        </p:nvSpPr>
        <p:spPr>
          <a:xfrm>
            <a:off x="7167278" y="3976509"/>
            <a:ext cx="3576722" cy="1066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580" y="7430"/>
                  <a:pt x="13780" y="230"/>
                  <a:pt x="21600" y="0"/>
                </a:cubicBezTo>
              </a:path>
            </a:pathLst>
          </a:custGeom>
          <a:ln w="25400">
            <a:solidFill>
              <a:srgbClr val="000000"/>
            </a:solidFill>
            <a:miter lim="400000"/>
          </a:ln>
        </p:spPr>
        <p:txBody>
          <a:bodyPr lIns="25400" tIns="25400" rIns="25400" bIns="25400"/>
          <a:lstStyle/>
          <a:p>
            <a:endParaRPr sz="600"/>
          </a:p>
        </p:txBody>
      </p:sp>
      <p:sp>
        <p:nvSpPr>
          <p:cNvPr id="182" name="Connection Line"/>
          <p:cNvSpPr/>
          <p:nvPr/>
        </p:nvSpPr>
        <p:spPr>
          <a:xfrm>
            <a:off x="9292189" y="3976509"/>
            <a:ext cx="1451812" cy="1291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48" y="9911"/>
                  <a:pt x="10848" y="2711"/>
                  <a:pt x="21600" y="0"/>
                </a:cubicBezTo>
              </a:path>
            </a:pathLst>
          </a:custGeom>
          <a:ln w="25400">
            <a:solidFill>
              <a:srgbClr val="000000"/>
            </a:solidFill>
            <a:miter lim="400000"/>
          </a:ln>
        </p:spPr>
        <p:txBody>
          <a:bodyPr lIns="25400" tIns="25400" rIns="25400" bIns="25400"/>
          <a:lstStyle/>
          <a:p>
            <a:endParaRPr sz="600"/>
          </a:p>
        </p:txBody>
      </p:sp>
      <p:sp>
        <p:nvSpPr>
          <p:cNvPr id="183" name="Connection Line"/>
          <p:cNvSpPr/>
          <p:nvPr/>
        </p:nvSpPr>
        <p:spPr>
          <a:xfrm>
            <a:off x="7087067" y="2846209"/>
            <a:ext cx="3656932" cy="1130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397" y="13172"/>
                  <a:pt x="13597" y="20372"/>
                  <a:pt x="21600" y="21600"/>
                </a:cubicBezTo>
              </a:path>
            </a:pathLst>
          </a:custGeom>
          <a:ln w="25400">
            <a:solidFill>
              <a:srgbClr val="000000"/>
            </a:solidFill>
            <a:miter lim="400000"/>
          </a:ln>
        </p:spPr>
        <p:txBody>
          <a:bodyPr lIns="25400" tIns="25400" rIns="25400" bIns="25400"/>
          <a:lstStyle/>
          <a:p>
            <a:endParaRPr sz="600"/>
          </a:p>
        </p:txBody>
      </p:sp>
      <p:sp>
        <p:nvSpPr>
          <p:cNvPr id="184" name="Connection Line"/>
          <p:cNvSpPr/>
          <p:nvPr/>
        </p:nvSpPr>
        <p:spPr>
          <a:xfrm>
            <a:off x="7167278" y="4739527"/>
            <a:ext cx="2124912" cy="528373"/>
          </a:xfrm>
          <a:custGeom>
            <a:avLst/>
            <a:gdLst/>
            <a:ahLst/>
            <a:cxnLst>
              <a:cxn ang="0">
                <a:pos x="wd2" y="hd2"/>
              </a:cxn>
              <a:cxn ang="5400000">
                <a:pos x="wd2" y="hd2"/>
              </a:cxn>
              <a:cxn ang="10800000">
                <a:pos x="wd2" y="hd2"/>
              </a:cxn>
              <a:cxn ang="16200000">
                <a:pos x="wd2" y="hd2"/>
              </a:cxn>
            </a:cxnLst>
            <a:rect l="0" t="0" r="r" b="b"/>
            <a:pathLst>
              <a:path w="21600" h="16440" extrusionOk="0">
                <a:moveTo>
                  <a:pt x="0" y="9452"/>
                </a:moveTo>
                <a:cubicBezTo>
                  <a:pt x="10350" y="-5160"/>
                  <a:pt x="17550" y="-2831"/>
                  <a:pt x="21600" y="16440"/>
                </a:cubicBezTo>
              </a:path>
            </a:pathLst>
          </a:custGeom>
          <a:ln w="25400">
            <a:solidFill>
              <a:srgbClr val="000000"/>
            </a:solidFill>
            <a:miter lim="400000"/>
          </a:ln>
        </p:spPr>
        <p:txBody>
          <a:bodyPr lIns="25400" tIns="25400" rIns="25400" bIns="25400"/>
          <a:lstStyle/>
          <a:p>
            <a:endParaRPr sz="600"/>
          </a:p>
        </p:txBody>
      </p:sp>
      <p:sp>
        <p:nvSpPr>
          <p:cNvPr id="185" name="Connection Line"/>
          <p:cNvSpPr/>
          <p:nvPr/>
        </p:nvSpPr>
        <p:spPr>
          <a:xfrm>
            <a:off x="7087067" y="2846209"/>
            <a:ext cx="956547" cy="2197101"/>
          </a:xfrm>
          <a:custGeom>
            <a:avLst/>
            <a:gdLst/>
            <a:ahLst/>
            <a:cxnLst>
              <a:cxn ang="0">
                <a:pos x="wd2" y="hd2"/>
              </a:cxn>
              <a:cxn ang="5400000">
                <a:pos x="wd2" y="hd2"/>
              </a:cxn>
              <a:cxn ang="10800000">
                <a:pos x="wd2" y="hd2"/>
              </a:cxn>
              <a:cxn ang="16200000">
                <a:pos x="wd2" y="hd2"/>
              </a:cxn>
            </a:cxnLst>
            <a:rect l="0" t="0" r="r" b="b"/>
            <a:pathLst>
              <a:path w="16207" h="21600" extrusionOk="0">
                <a:moveTo>
                  <a:pt x="1359" y="21600"/>
                </a:moveTo>
                <a:cubicBezTo>
                  <a:pt x="21600" y="13532"/>
                  <a:pt x="21147" y="6332"/>
                  <a:pt x="0" y="0"/>
                </a:cubicBezTo>
              </a:path>
            </a:pathLst>
          </a:custGeom>
          <a:ln w="25400">
            <a:solidFill>
              <a:srgbClr val="000000"/>
            </a:solidFill>
            <a:miter lim="400000"/>
          </a:ln>
        </p:spPr>
        <p:txBody>
          <a:bodyPr lIns="25400" tIns="25400" rIns="25400" bIns="25400"/>
          <a:lstStyle/>
          <a:p>
            <a:endParaRPr sz="600"/>
          </a:p>
        </p:txBody>
      </p:sp>
      <p:pic>
        <p:nvPicPr>
          <p:cNvPr id="186" name="Image" descr="Image"/>
          <p:cNvPicPr>
            <a:picLocks noChangeAspect="1"/>
          </p:cNvPicPr>
          <p:nvPr/>
        </p:nvPicPr>
        <p:blipFill>
          <a:blip r:embed="rId4"/>
          <a:stretch>
            <a:fillRect/>
          </a:stretch>
        </p:blipFill>
        <p:spPr>
          <a:xfrm>
            <a:off x="10716076" y="3350216"/>
            <a:ext cx="1078494" cy="1078494"/>
          </a:xfrm>
          <a:prstGeom prst="rect">
            <a:avLst/>
          </a:prstGeom>
          <a:ln w="12700">
            <a:miter lim="400000"/>
          </a:ln>
        </p:spPr>
      </p:pic>
      <p:pic>
        <p:nvPicPr>
          <p:cNvPr id="187" name="Image" descr="Image"/>
          <p:cNvPicPr>
            <a:picLocks noChangeAspect="1"/>
          </p:cNvPicPr>
          <p:nvPr/>
        </p:nvPicPr>
        <p:blipFill>
          <a:blip r:embed="rId4"/>
          <a:stretch>
            <a:fillRect/>
          </a:stretch>
        </p:blipFill>
        <p:spPr>
          <a:xfrm>
            <a:off x="8653998" y="4936682"/>
            <a:ext cx="1078494" cy="1078494"/>
          </a:xfrm>
          <a:prstGeom prst="rect">
            <a:avLst/>
          </a:prstGeom>
          <a:ln w="12700">
            <a:miter lim="400000"/>
          </a:ln>
        </p:spPr>
      </p:pic>
      <p:pic>
        <p:nvPicPr>
          <p:cNvPr id="188" name="Image" descr="Image"/>
          <p:cNvPicPr>
            <a:picLocks noChangeAspect="1"/>
          </p:cNvPicPr>
          <p:nvPr/>
        </p:nvPicPr>
        <p:blipFill>
          <a:blip r:embed="rId6"/>
          <a:stretch>
            <a:fillRect/>
          </a:stretch>
        </p:blipFill>
        <p:spPr>
          <a:xfrm>
            <a:off x="6626374" y="2385515"/>
            <a:ext cx="921388" cy="921388"/>
          </a:xfrm>
          <a:prstGeom prst="rect">
            <a:avLst/>
          </a:prstGeom>
          <a:ln w="12700">
            <a:miter lim="400000"/>
          </a:ln>
        </p:spPr>
      </p:pic>
      <p:pic>
        <p:nvPicPr>
          <p:cNvPr id="189" name="Image" descr="Image"/>
          <p:cNvPicPr>
            <a:picLocks noChangeAspect="1"/>
          </p:cNvPicPr>
          <p:nvPr/>
        </p:nvPicPr>
        <p:blipFill>
          <a:blip r:embed="rId6"/>
          <a:stretch>
            <a:fillRect/>
          </a:stretch>
        </p:blipFill>
        <p:spPr>
          <a:xfrm>
            <a:off x="8732551" y="2203608"/>
            <a:ext cx="921389" cy="921388"/>
          </a:xfrm>
          <a:prstGeom prst="rect">
            <a:avLst/>
          </a:prstGeom>
          <a:ln w="12700">
            <a:miter lim="400000"/>
          </a:ln>
        </p:spPr>
      </p:pic>
      <p:pic>
        <p:nvPicPr>
          <p:cNvPr id="190" name="Image" descr="Image"/>
          <p:cNvPicPr>
            <a:picLocks noChangeAspect="1"/>
          </p:cNvPicPr>
          <p:nvPr/>
        </p:nvPicPr>
        <p:blipFill>
          <a:blip r:embed="rId6"/>
          <a:stretch>
            <a:fillRect/>
          </a:stretch>
        </p:blipFill>
        <p:spPr>
          <a:xfrm>
            <a:off x="6553516" y="4655252"/>
            <a:ext cx="921388" cy="921388"/>
          </a:xfrm>
          <a:prstGeom prst="rect">
            <a:avLst/>
          </a:prstGeom>
          <a:ln w="12700">
            <a:miter lim="400000"/>
          </a:ln>
        </p:spPr>
      </p:pic>
      <p:grpSp>
        <p:nvGrpSpPr>
          <p:cNvPr id="193" name="Model:…"/>
          <p:cNvGrpSpPr/>
          <p:nvPr/>
        </p:nvGrpSpPr>
        <p:grpSpPr>
          <a:xfrm>
            <a:off x="6307901" y="6021763"/>
            <a:ext cx="5477715" cy="889002"/>
            <a:chOff x="-1" y="0"/>
            <a:chExt cx="10955429" cy="1778001"/>
          </a:xfrm>
        </p:grpSpPr>
        <p:pic>
          <p:nvPicPr>
            <p:cNvPr id="192" name="Model:… Model:Many servers and clients talking through a network" descr="Model:… Model:Many servers and clients talking through a network"/>
            <p:cNvPicPr>
              <a:picLocks noChangeAspect="1"/>
            </p:cNvPicPr>
            <p:nvPr/>
          </p:nvPicPr>
          <p:blipFill>
            <a:blip r:embed="rId7"/>
            <a:stretch>
              <a:fillRect/>
            </a:stretch>
          </p:blipFill>
          <p:spPr>
            <a:xfrm>
              <a:off x="-1" y="0"/>
              <a:ext cx="10955429" cy="1778001"/>
            </a:xfrm>
            <a:prstGeom prst="rect">
              <a:avLst/>
            </a:prstGeom>
            <a:ln w="12700" cap="flat">
              <a:noFill/>
              <a:miter lim="400000"/>
            </a:ln>
            <a:effectLst/>
          </p:spPr>
        </p:pic>
        <p:sp>
          <p:nvSpPr>
            <p:cNvPr id="191" name="Model:…"/>
            <p:cNvSpPr txBox="1"/>
            <p:nvPr/>
          </p:nvSpPr>
          <p:spPr>
            <a:xfrm>
              <a:off x="401005" y="144008"/>
              <a:ext cx="10153421" cy="1210586"/>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p>
              <a:pPr defTabSz="292100">
                <a:defRPr sz="3600">
                  <a:solidFill>
                    <a:srgbClr val="000000"/>
                  </a:solidFill>
                  <a:latin typeface="Helvetica Light"/>
                  <a:ea typeface="Helvetica Light"/>
                  <a:cs typeface="Helvetica Light"/>
                  <a:sym typeface="Helvetica Light"/>
                </a:defRPr>
              </a:pPr>
              <a:r>
                <a:rPr sz="1800" dirty="0"/>
                <a:t>Model</a:t>
              </a:r>
              <a:r>
                <a:rPr lang="en-US" sz="1800" dirty="0"/>
                <a:t> Two</a:t>
              </a:r>
              <a:r>
                <a:rPr sz="1800" dirty="0"/>
                <a:t>:</a:t>
              </a:r>
            </a:p>
            <a:p>
              <a:pPr defTabSz="292100">
                <a:defRPr sz="3600">
                  <a:solidFill>
                    <a:srgbClr val="000000"/>
                  </a:solidFill>
                  <a:latin typeface="Helvetica Light"/>
                  <a:ea typeface="Helvetica Light"/>
                  <a:cs typeface="Helvetica Light"/>
                  <a:sym typeface="Helvetica Light"/>
                </a:defRPr>
              </a:pPr>
              <a:r>
                <a:rPr sz="1800" dirty="0"/>
                <a:t>Many servers and clients talking through a network</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y expand to distributed systems?"/>
          <p:cNvSpPr txBox="1">
            <a:spLocks noGrp="1"/>
          </p:cNvSpPr>
          <p:nvPr>
            <p:ph type="title"/>
          </p:nvPr>
        </p:nvSpPr>
        <p:spPr>
          <a:prstGeom prst="rect">
            <a:avLst/>
          </a:prstGeom>
        </p:spPr>
        <p:txBody>
          <a:bodyPr/>
          <a:lstStyle>
            <a:lvl1pPr>
              <a:defRPr spc="-200"/>
            </a:lvl1pPr>
          </a:lstStyle>
          <a:p>
            <a:r>
              <a:rPr lang="en-US" dirty="0"/>
              <a:t>Distributed Systems Goals</a:t>
            </a:r>
            <a:endParaRPr dirty="0"/>
          </a:p>
        </p:txBody>
      </p:sp>
      <p:sp>
        <p:nvSpPr>
          <p:cNvPr id="199"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r>
              <a:rPr dirty="0"/>
              <a:t>Latency</a:t>
            </a:r>
          </a:p>
          <a:p>
            <a:r>
              <a:rPr dirty="0"/>
              <a:t>Availability</a:t>
            </a:r>
          </a:p>
          <a:p>
            <a:r>
              <a:rPr dirty="0"/>
              <a:t>Fault Tolerance</a:t>
            </a:r>
          </a:p>
        </p:txBody>
      </p:sp>
      <p:sp>
        <p:nvSpPr>
          <p:cNvPr id="200"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hlinkClick r:id="rId3"/>
              </a:rPr>
              <a:t>“Distributed Systems for Fun and Profit”, Takada</a:t>
            </a:r>
            <a:endParaRPr sz="1600" dirty="0"/>
          </a:p>
        </p:txBody>
      </p:sp>
    </p:spTree>
    <p:extLst>
      <p:ext uri="{BB962C8B-B14F-4D97-AF65-F5344CB8AC3E}">
        <p14:creationId xmlns:p14="http://schemas.microsoft.com/office/powerpoint/2010/main" val="138855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83"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defRPr b="1">
                <a:solidFill>
                  <a:srgbClr val="931A68"/>
                </a:solidFill>
              </a:defRPr>
            </a:pPr>
            <a:r>
              <a:rPr dirty="0"/>
              <a:t>Scalability</a:t>
            </a:r>
          </a:p>
          <a:p>
            <a:r>
              <a:rPr dirty="0"/>
              <a:t>Performance</a:t>
            </a:r>
          </a:p>
          <a:p>
            <a:r>
              <a:rPr dirty="0"/>
              <a:t>Latency</a:t>
            </a:r>
          </a:p>
          <a:p>
            <a:r>
              <a:rPr dirty="0"/>
              <a:t>Availability</a:t>
            </a:r>
          </a:p>
          <a:p>
            <a:r>
              <a:rPr dirty="0"/>
              <a:t>Fault Tolerance</a:t>
            </a:r>
          </a:p>
        </p:txBody>
      </p:sp>
      <p:sp>
        <p:nvSpPr>
          <p:cNvPr id="284" name="“the ability of a system, network, or process, to handle a growing amount of work in a capable manner or its ability to be enlarged to accommodate that growth.”"/>
          <p:cNvSpPr txBox="1"/>
          <p:nvPr/>
        </p:nvSpPr>
        <p:spPr>
          <a:xfrm>
            <a:off x="5205843" y="1685349"/>
            <a:ext cx="5303633" cy="1995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“the ability of a system, network, or process, to handle a growing amount of work in a capable manner or its ability to be enlarged to accommodate that growth.”</a:t>
            </a:r>
          </a:p>
        </p:txBody>
      </p:sp>
      <p:sp>
        <p:nvSpPr>
          <p:cNvPr id="285"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dirty="0"/>
              <a:t>“Distributed Systems for Fun and Profit”, Takada</a:t>
            </a:r>
          </a:p>
        </p:txBody>
      </p:sp>
    </p:spTree>
    <p:extLst>
      <p:ext uri="{BB962C8B-B14F-4D97-AF65-F5344CB8AC3E}">
        <p14:creationId xmlns:p14="http://schemas.microsoft.com/office/powerpoint/2010/main" val="296179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Distributed Systems Scale “Horizontally”"/>
          <p:cNvSpPr txBox="1">
            <a:spLocks noGrp="1"/>
          </p:cNvSpPr>
          <p:nvPr>
            <p:ph type="title"/>
          </p:nvPr>
        </p:nvSpPr>
        <p:spPr>
          <a:prstGeom prst="rect">
            <a:avLst/>
          </a:prstGeom>
        </p:spPr>
        <p:txBody>
          <a:bodyPr/>
          <a:lstStyle/>
          <a:p>
            <a:r>
              <a:rPr dirty="0"/>
              <a:t>Distributed Systems </a:t>
            </a:r>
            <a:r>
              <a:rPr lang="en-US" dirty="0"/>
              <a:t>Allow Horizontal Scaling</a:t>
            </a:r>
            <a:endParaRPr dirty="0"/>
          </a:p>
        </p:txBody>
      </p:sp>
      <p:sp>
        <p:nvSpPr>
          <p:cNvPr id="291"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p>
            <a:pPr marL="240632" indent="-240632">
              <a:buSzPct val="100000"/>
            </a:pPr>
            <a:r>
              <a:rPr dirty="0"/>
              <a:t>“Vertical” scaling: add more resources to existing server</a:t>
            </a:r>
          </a:p>
          <a:p>
            <a:pPr marL="431132" lvl="1" indent="-240632">
              <a:buSzPct val="100000"/>
            </a:pPr>
            <a:r>
              <a:rPr dirty="0"/>
              <a:t>Faster CPUs, more CPU cores, more RAM, more storage</a:t>
            </a:r>
          </a:p>
          <a:p>
            <a:pPr marL="431132" lvl="1" indent="-240632">
              <a:buSzPct val="100000"/>
            </a:pPr>
            <a:r>
              <a:rPr lang="en-US" dirty="0"/>
              <a:t>Becomes i</a:t>
            </a:r>
            <a:r>
              <a:rPr dirty="0"/>
              <a:t>neffective : Clock speed plateaus; difficult to write applications that utilize 256 CPU cores (adding 2TB RAM to a server </a:t>
            </a:r>
            <a:r>
              <a:rPr i="1" dirty="0"/>
              <a:t>can</a:t>
            </a:r>
            <a:r>
              <a:rPr dirty="0"/>
              <a:t> often help)</a:t>
            </a:r>
          </a:p>
          <a:p>
            <a:pPr marL="240632" indent="-240632">
              <a:buSzPct val="100000"/>
            </a:pPr>
            <a:r>
              <a:rPr dirty="0"/>
              <a:t>“Horizontal” scaling: add more servers</a:t>
            </a:r>
          </a:p>
          <a:p>
            <a:pPr marL="431132" lvl="1" indent="-240632">
              <a:buSzPct val="100000"/>
            </a:pPr>
            <a:r>
              <a:rPr dirty="0"/>
              <a:t>Rely on “commodity” servers rather than state-of-the-art hardware</a:t>
            </a:r>
          </a:p>
          <a:p>
            <a:pPr marL="431132" lvl="1" indent="-240632">
              <a:buSzPct val="100000"/>
            </a:pPr>
            <a:r>
              <a:rPr dirty="0"/>
              <a:t>Allows for dynamic addition of resources as needed by load</a:t>
            </a:r>
          </a:p>
        </p:txBody>
      </p:sp>
    </p:spTree>
    <p:extLst>
      <p:ext uri="{BB962C8B-B14F-4D97-AF65-F5344CB8AC3E}">
        <p14:creationId xmlns:p14="http://schemas.microsoft.com/office/powerpoint/2010/main" val="157624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29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pPr>
              <a:defRPr b="1">
                <a:solidFill>
                  <a:srgbClr val="931A68"/>
                </a:solidFill>
              </a:defRPr>
            </a:pPr>
            <a:r>
              <a:rPr dirty="0"/>
              <a:t>Performance</a:t>
            </a:r>
          </a:p>
          <a:p>
            <a:r>
              <a:rPr dirty="0"/>
              <a:t>Latency</a:t>
            </a:r>
          </a:p>
          <a:p>
            <a:r>
              <a:rPr dirty="0"/>
              <a:t>Availability</a:t>
            </a:r>
          </a:p>
          <a:p>
            <a:r>
              <a:rPr dirty="0"/>
              <a:t>Fault Tolerance</a:t>
            </a:r>
          </a:p>
        </p:txBody>
      </p:sp>
      <p:sp>
        <p:nvSpPr>
          <p:cNvPr id="298" name="“is characterized by the amount of useful work accomplished by a computer system compared to the time and resources used.”"/>
          <p:cNvSpPr txBox="1"/>
          <p:nvPr/>
        </p:nvSpPr>
        <p:spPr>
          <a:xfrm>
            <a:off x="5189534" y="1641227"/>
            <a:ext cx="5303633" cy="1611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pPr algn="l"/>
            <a:r>
              <a:rPr sz="2500" dirty="0"/>
              <a:t>“</a:t>
            </a:r>
            <a:r>
              <a:rPr lang="en-US" sz="2500" dirty="0"/>
              <a:t>T</a:t>
            </a:r>
            <a:r>
              <a:rPr sz="2500" dirty="0"/>
              <a:t>he amount of useful work accomplished by a computer system compared to the time and resources used.”</a:t>
            </a:r>
          </a:p>
        </p:txBody>
      </p:sp>
      <p:sp>
        <p:nvSpPr>
          <p:cNvPr id="29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Tree>
    <p:extLst>
      <p:ext uri="{BB962C8B-B14F-4D97-AF65-F5344CB8AC3E}">
        <p14:creationId xmlns:p14="http://schemas.microsoft.com/office/powerpoint/2010/main" val="240465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Improve Throughput With Concurrency"/>
          <p:cNvSpPr txBox="1">
            <a:spLocks noGrp="1"/>
          </p:cNvSpPr>
          <p:nvPr>
            <p:ph type="title"/>
          </p:nvPr>
        </p:nvSpPr>
        <p:spPr>
          <a:prstGeom prst="rect">
            <a:avLst/>
          </a:prstGeom>
        </p:spPr>
        <p:txBody>
          <a:bodyPr/>
          <a:lstStyle/>
          <a:p>
            <a:r>
              <a:rPr lang="en-US" dirty="0"/>
              <a:t>Multiple Servers Can </a:t>
            </a:r>
            <a:r>
              <a:rPr dirty="0"/>
              <a:t>Improve Throughput With Concurrency</a:t>
            </a:r>
          </a:p>
        </p:txBody>
      </p:sp>
      <p:sp>
        <p:nvSpPr>
          <p:cNvPr id="2" name="Content Placeholder 1">
            <a:extLst>
              <a:ext uri="{FF2B5EF4-FFF2-40B4-BE49-F238E27FC236}">
                <a16:creationId xmlns:a16="http://schemas.microsoft.com/office/drawing/2014/main" id="{81AE3768-7C44-EB33-0932-E2B39A621622}"/>
              </a:ext>
            </a:extLst>
          </p:cNvPr>
          <p:cNvSpPr>
            <a:spLocks noGrp="1"/>
          </p:cNvSpPr>
          <p:nvPr>
            <p:ph idx="1"/>
          </p:nvPr>
        </p:nvSpPr>
        <p:spPr/>
        <p:txBody>
          <a:bodyPr/>
          <a:lstStyle/>
          <a:p>
            <a:endParaRPr lang="en-US"/>
          </a:p>
        </p:txBody>
      </p:sp>
      <p:sp>
        <p:nvSpPr>
          <p:cNvPr id="304" name="Facebook.com"/>
          <p:cNvSpPr/>
          <p:nvPr/>
        </p:nvSpPr>
        <p:spPr>
          <a:xfrm>
            <a:off x="2713954" y="2650301"/>
            <a:ext cx="6870465" cy="1060532"/>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05" name="Request"/>
          <p:cNvSpPr txBox="1"/>
          <p:nvPr/>
        </p:nvSpPr>
        <p:spPr>
          <a:xfrm>
            <a:off x="1774490" y="2930222"/>
            <a:ext cx="766236"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06" name="Line"/>
          <p:cNvSpPr/>
          <p:nvPr/>
        </p:nvSpPr>
        <p:spPr>
          <a:xfrm>
            <a:off x="1881863" y="3341297"/>
            <a:ext cx="892969"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Cache Check"/>
          <p:cNvSpPr/>
          <p:nvPr/>
        </p:nvSpPr>
        <p:spPr>
          <a:xfrm>
            <a:off x="2814238" y="3047926"/>
            <a:ext cx="892969"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08" name="Send response"/>
          <p:cNvSpPr/>
          <p:nvPr/>
        </p:nvSpPr>
        <p:spPr>
          <a:xfrm>
            <a:off x="8435471" y="3047926"/>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09" name="Response"/>
          <p:cNvSpPr txBox="1"/>
          <p:nvPr/>
        </p:nvSpPr>
        <p:spPr>
          <a:xfrm>
            <a:off x="9691714" y="3021389"/>
            <a:ext cx="888065"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10" name="Line"/>
          <p:cNvSpPr/>
          <p:nvPr/>
        </p:nvSpPr>
        <p:spPr>
          <a:xfrm>
            <a:off x="9585607" y="3341297"/>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1" name="Build friends list"/>
          <p:cNvSpPr/>
          <p:nvPr/>
        </p:nvSpPr>
        <p:spPr>
          <a:xfrm>
            <a:off x="3942335" y="3047926"/>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12" name="Build Suggestions"/>
          <p:cNvSpPr/>
          <p:nvPr/>
        </p:nvSpPr>
        <p:spPr>
          <a:xfrm>
            <a:off x="6860029" y="3047926"/>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13" name="Build Newsfeed"/>
          <p:cNvSpPr/>
          <p:nvPr/>
        </p:nvSpPr>
        <p:spPr>
          <a:xfrm>
            <a:off x="5284019" y="3047926"/>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14" name="Line"/>
          <p:cNvSpPr/>
          <p:nvPr/>
        </p:nvSpPr>
        <p:spPr>
          <a:xfrm>
            <a:off x="3746612" y="33229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5" name="Line"/>
          <p:cNvSpPr/>
          <p:nvPr/>
        </p:nvSpPr>
        <p:spPr>
          <a:xfrm>
            <a:off x="509397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6" name="Line"/>
          <p:cNvSpPr/>
          <p:nvPr/>
        </p:nvSpPr>
        <p:spPr>
          <a:xfrm>
            <a:off x="6660463" y="3315816"/>
            <a:ext cx="179724"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7" name="Line"/>
          <p:cNvSpPr/>
          <p:nvPr/>
        </p:nvSpPr>
        <p:spPr>
          <a:xfrm flipV="1">
            <a:off x="8217199" y="3322936"/>
            <a:ext cx="19098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8" name="Facebook.com"/>
          <p:cNvSpPr/>
          <p:nvPr/>
        </p:nvSpPr>
        <p:spPr>
          <a:xfrm>
            <a:off x="2684446" y="5002396"/>
            <a:ext cx="6870465" cy="1722235"/>
          </a:xfrm>
          <a:prstGeom prst="rect">
            <a:avLst/>
          </a:prstGeom>
          <a:solidFill>
            <a:srgbClr val="4982C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lstStyle>
            <a:lvl1pPr algn="l" defTabSz="821531">
              <a:defRPr sz="3000">
                <a:solidFill>
                  <a:srgbClr val="000000"/>
                </a:solidFill>
                <a:latin typeface="Helvetica Neue Medium"/>
                <a:ea typeface="Helvetica Neue Medium"/>
                <a:cs typeface="Helvetica Neue Medium"/>
                <a:sym typeface="Helvetica Neue Medium"/>
              </a:defRPr>
            </a:lvl1pPr>
          </a:lstStyle>
          <a:p>
            <a:r>
              <a:rPr sz="1500"/>
              <a:t>Facebook.com</a:t>
            </a:r>
          </a:p>
        </p:txBody>
      </p:sp>
      <p:sp>
        <p:nvSpPr>
          <p:cNvPr id="319" name="Request"/>
          <p:cNvSpPr txBox="1"/>
          <p:nvPr/>
        </p:nvSpPr>
        <p:spPr>
          <a:xfrm>
            <a:off x="1790564" y="5078753"/>
            <a:ext cx="766236"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Request</a:t>
            </a:r>
          </a:p>
        </p:txBody>
      </p:sp>
      <p:sp>
        <p:nvSpPr>
          <p:cNvPr id="320" name="Line"/>
          <p:cNvSpPr/>
          <p:nvPr/>
        </p:nvSpPr>
        <p:spPr>
          <a:xfrm>
            <a:off x="1852354" y="5582410"/>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1" name="Cache Check"/>
          <p:cNvSpPr/>
          <p:nvPr/>
        </p:nvSpPr>
        <p:spPr>
          <a:xfrm>
            <a:off x="2784729" y="5400022"/>
            <a:ext cx="892970"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Cache Check</a:t>
            </a:r>
          </a:p>
        </p:txBody>
      </p:sp>
      <p:sp>
        <p:nvSpPr>
          <p:cNvPr id="322" name="Send response"/>
          <p:cNvSpPr/>
          <p:nvPr/>
        </p:nvSpPr>
        <p:spPr>
          <a:xfrm>
            <a:off x="8405963" y="5400022"/>
            <a:ext cx="1122845"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Send response</a:t>
            </a:r>
          </a:p>
        </p:txBody>
      </p:sp>
      <p:sp>
        <p:nvSpPr>
          <p:cNvPr id="323" name="Response"/>
          <p:cNvSpPr txBox="1"/>
          <p:nvPr/>
        </p:nvSpPr>
        <p:spPr>
          <a:xfrm>
            <a:off x="9662206" y="5154685"/>
            <a:ext cx="888065" cy="318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821531">
              <a:defRPr sz="3200" b="1">
                <a:solidFill>
                  <a:srgbClr val="000000"/>
                </a:solidFill>
              </a:defRPr>
            </a:lvl1pPr>
          </a:lstStyle>
          <a:p>
            <a:r>
              <a:rPr sz="1600"/>
              <a:t>Response</a:t>
            </a:r>
          </a:p>
        </p:txBody>
      </p:sp>
      <p:sp>
        <p:nvSpPr>
          <p:cNvPr id="324" name="Line"/>
          <p:cNvSpPr/>
          <p:nvPr/>
        </p:nvSpPr>
        <p:spPr>
          <a:xfrm>
            <a:off x="9556098" y="5532662"/>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5" name="Build friends list"/>
          <p:cNvSpPr/>
          <p:nvPr/>
        </p:nvSpPr>
        <p:spPr>
          <a:xfrm>
            <a:off x="3912826" y="5400022"/>
            <a:ext cx="1122845"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26" name="Build Suggestions"/>
          <p:cNvSpPr/>
          <p:nvPr/>
        </p:nvSpPr>
        <p:spPr>
          <a:xfrm>
            <a:off x="6830521" y="5400022"/>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27" name="Build Newsfeed"/>
          <p:cNvSpPr/>
          <p:nvPr/>
        </p:nvSpPr>
        <p:spPr>
          <a:xfrm>
            <a:off x="5254510" y="5400022"/>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28" name="Line"/>
          <p:cNvSpPr/>
          <p:nvPr/>
        </p:nvSpPr>
        <p:spPr>
          <a:xfrm>
            <a:off x="3676397" y="5532662"/>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29" name="Line"/>
          <p:cNvSpPr/>
          <p:nvPr/>
        </p:nvSpPr>
        <p:spPr>
          <a:xfrm>
            <a:off x="1852354" y="5804375"/>
            <a:ext cx="89297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a:off x="3674894" y="5804375"/>
            <a:ext cx="219303" cy="532898"/>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a:off x="5043469" y="553917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a:off x="5069279"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a:off x="6616247" y="5557536"/>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4" name="Line"/>
          <p:cNvSpPr/>
          <p:nvPr/>
        </p:nvSpPr>
        <p:spPr>
          <a:xfrm>
            <a:off x="6645004" y="6312285"/>
            <a:ext cx="210641"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5" name="Line"/>
          <p:cNvSpPr/>
          <p:nvPr/>
        </p:nvSpPr>
        <p:spPr>
          <a:xfrm>
            <a:off x="8192996" y="5531449"/>
            <a:ext cx="210640"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6" name="Line"/>
          <p:cNvSpPr/>
          <p:nvPr/>
        </p:nvSpPr>
        <p:spPr>
          <a:xfrm flipV="1">
            <a:off x="8199929" y="5803162"/>
            <a:ext cx="202204" cy="309900"/>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7" name="Line"/>
          <p:cNvSpPr/>
          <p:nvPr/>
        </p:nvSpPr>
        <p:spPr>
          <a:xfrm>
            <a:off x="9556098" y="5734340"/>
            <a:ext cx="742582" cy="1"/>
          </a:xfrm>
          <a:prstGeom prst="line">
            <a:avLst/>
          </a:prstGeom>
          <a:ln w="25400">
            <a:solidFill>
              <a:srgbClr val="000000"/>
            </a:solidFill>
            <a:miter lim="400000"/>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8" name="Build friends list"/>
          <p:cNvSpPr/>
          <p:nvPr/>
        </p:nvSpPr>
        <p:spPr>
          <a:xfrm>
            <a:off x="3942335" y="6052121"/>
            <a:ext cx="1122844"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friends list</a:t>
            </a:r>
          </a:p>
        </p:txBody>
      </p:sp>
      <p:sp>
        <p:nvSpPr>
          <p:cNvPr id="339" name="Build Newsfeed"/>
          <p:cNvSpPr/>
          <p:nvPr/>
        </p:nvSpPr>
        <p:spPr>
          <a:xfrm>
            <a:off x="5284019" y="6052121"/>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Newsfeed</a:t>
            </a:r>
          </a:p>
        </p:txBody>
      </p:sp>
      <p:sp>
        <p:nvSpPr>
          <p:cNvPr id="340" name="Build Suggestions"/>
          <p:cNvSpPr/>
          <p:nvPr/>
        </p:nvSpPr>
        <p:spPr>
          <a:xfrm>
            <a:off x="6860029" y="6044395"/>
            <a:ext cx="1357171" cy="535782"/>
          </a:xfrm>
          <a:prstGeom prst="rect">
            <a:avLst/>
          </a:prstGeom>
          <a:solidFill>
            <a:srgbClr val="A1C9B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lstStyle>
            <a:lvl1pPr defTabSz="821531">
              <a:defRPr sz="3000">
                <a:solidFill>
                  <a:srgbClr val="000000"/>
                </a:solidFill>
                <a:latin typeface="Helvetica Neue Medium"/>
                <a:ea typeface="Helvetica Neue Medium"/>
                <a:cs typeface="Helvetica Neue Medium"/>
                <a:sym typeface="Helvetica Neue Medium"/>
              </a:defRPr>
            </a:lvl1pPr>
          </a:lstStyle>
          <a:p>
            <a:r>
              <a:rPr sz="1500"/>
              <a:t>Build Suggestions</a:t>
            </a:r>
          </a:p>
        </p:txBody>
      </p:sp>
      <p:sp>
        <p:nvSpPr>
          <p:cNvPr id="341" name="Throughput: total requests that can be processed per unit-time"/>
          <p:cNvSpPr txBox="1"/>
          <p:nvPr/>
        </p:nvSpPr>
        <p:spPr>
          <a:xfrm>
            <a:off x="2882414" y="1976440"/>
            <a:ext cx="6474529" cy="35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900">
                <a:solidFill>
                  <a:srgbClr val="000000"/>
                </a:solidFill>
              </a:defRPr>
            </a:lvl1pPr>
          </a:lstStyle>
          <a:p>
            <a:r>
              <a:rPr sz="1950"/>
              <a:t>Throughput: total requests that can be processed per unit-time</a:t>
            </a:r>
          </a:p>
        </p:txBody>
      </p:sp>
    </p:spTree>
    <p:extLst>
      <p:ext uri="{BB962C8B-B14F-4D97-AF65-F5344CB8AC3E}">
        <p14:creationId xmlns:p14="http://schemas.microsoft.com/office/powerpoint/2010/main" val="99982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Distributed Systems Goals"/>
          <p:cNvSpPr txBox="1">
            <a:spLocks noGrp="1"/>
          </p:cNvSpPr>
          <p:nvPr>
            <p:ph type="title"/>
          </p:nvPr>
        </p:nvSpPr>
        <p:spPr>
          <a:prstGeom prst="rect">
            <a:avLst/>
          </a:prstGeom>
        </p:spPr>
        <p:txBody>
          <a:bodyPr/>
          <a:lstStyle>
            <a:lvl1pPr>
              <a:defRPr spc="-200"/>
            </a:lvl1pPr>
          </a:lstStyle>
          <a:p>
            <a:r>
              <a:t>Distributed Systems Goals</a:t>
            </a:r>
          </a:p>
        </p:txBody>
      </p:sp>
      <p:sp>
        <p:nvSpPr>
          <p:cNvPr id="347" name="Scalability…"/>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rPr dirty="0"/>
              <a:t>Scalability</a:t>
            </a:r>
          </a:p>
          <a:p>
            <a:r>
              <a:rPr dirty="0"/>
              <a:t>Performance</a:t>
            </a:r>
          </a:p>
          <a:p>
            <a:pPr>
              <a:defRPr b="1">
                <a:solidFill>
                  <a:srgbClr val="931A68"/>
                </a:solidFill>
              </a:defRPr>
            </a:pPr>
            <a:r>
              <a:rPr dirty="0"/>
              <a:t>Latency</a:t>
            </a:r>
          </a:p>
          <a:p>
            <a:r>
              <a:rPr dirty="0"/>
              <a:t>Availability</a:t>
            </a:r>
          </a:p>
          <a:p>
            <a:r>
              <a:rPr dirty="0"/>
              <a:t>Fault Tolerance</a:t>
            </a:r>
          </a:p>
        </p:txBody>
      </p:sp>
      <p:sp>
        <p:nvSpPr>
          <p:cNvPr id="348" name="“The state of being latent; delay, a period between the initiation of something and the it becoming visible.”"/>
          <p:cNvSpPr txBox="1"/>
          <p:nvPr/>
        </p:nvSpPr>
        <p:spPr>
          <a:xfrm>
            <a:off x="5189534" y="1833587"/>
            <a:ext cx="5303633" cy="1226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The time during which something that has already happened is concealed from view.</a:t>
            </a:r>
            <a:endParaRPr sz="2500" dirty="0"/>
          </a:p>
        </p:txBody>
      </p:sp>
      <p:sp>
        <p:nvSpPr>
          <p:cNvPr id="349" name="“Distributed Systems for Fun and Profit”, Takada"/>
          <p:cNvSpPr txBox="1"/>
          <p:nvPr/>
        </p:nvSpPr>
        <p:spPr>
          <a:xfrm>
            <a:off x="3653298" y="6066225"/>
            <a:ext cx="4116511" cy="3183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3200" u="sng">
                <a:solidFill>
                  <a:srgbClr val="0000FF"/>
                </a:solidFill>
                <a:uFill>
                  <a:solidFill>
                    <a:srgbClr val="0000FF"/>
                  </a:solidFill>
                </a:uFill>
                <a:latin typeface="+mn-lt"/>
                <a:ea typeface="+mn-ea"/>
                <a:cs typeface="+mn-cs"/>
                <a:sym typeface="Helvetica"/>
                <a:hlinkClick r:id="" action="ppaction://noaction"/>
              </a:defRPr>
            </a:lvl1pPr>
          </a:lstStyle>
          <a:p>
            <a:pPr>
              <a:defRPr>
                <a:solidFill>
                  <a:srgbClr val="000000"/>
                </a:solidFill>
                <a:uFillTx/>
              </a:defRPr>
            </a:pPr>
            <a:r>
              <a:rPr sz="1600"/>
              <a:t>“Distributed Systems for Fun and Profit”, Takada</a:t>
            </a:r>
          </a:p>
        </p:txBody>
      </p:sp>
      <p:sp>
        <p:nvSpPr>
          <p:cNvPr id="4" name="“The state of being latent; delay, a period between the initiation of something and the it becoming visible.”">
            <a:extLst>
              <a:ext uri="{FF2B5EF4-FFF2-40B4-BE49-F238E27FC236}">
                <a16:creationId xmlns:a16="http://schemas.microsoft.com/office/drawing/2014/main" id="{8D180BD2-75C7-6B35-37E4-D9C9B6C6CF04}"/>
              </a:ext>
            </a:extLst>
          </p:cNvPr>
          <p:cNvSpPr txBox="1"/>
          <p:nvPr/>
        </p:nvSpPr>
        <p:spPr>
          <a:xfrm>
            <a:off x="5117992" y="3742013"/>
            <a:ext cx="530363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931A68"/>
                </a:solidFill>
                <a:latin typeface="+mn-lt"/>
                <a:ea typeface="+mn-ea"/>
                <a:cs typeface="+mn-cs"/>
                <a:sym typeface="Helvetica"/>
              </a:defRPr>
            </a:lvl1pPr>
          </a:lstStyle>
          <a:p>
            <a:r>
              <a:rPr lang="en-US" sz="2500" dirty="0"/>
              <a:t>In a multi-server system, we can select a server that is closer to the user.</a:t>
            </a:r>
            <a:endParaRPr sz="2500" dirty="0"/>
          </a:p>
        </p:txBody>
      </p:sp>
    </p:spTree>
    <p:extLst>
      <p:ext uri="{BB962C8B-B14F-4D97-AF65-F5344CB8AC3E}">
        <p14:creationId xmlns:p14="http://schemas.microsoft.com/office/powerpoint/2010/main" val="2070542047"/>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11902</TotalTime>
  <Words>1818</Words>
  <Application>Microsoft Office PowerPoint</Application>
  <PresentationFormat>Widescreen</PresentationFormat>
  <Paragraphs>193</Paragraphs>
  <Slides>21</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Helvetica Light</vt:lpstr>
      <vt:lpstr>Helvetica Neue</vt:lpstr>
      <vt:lpstr>Helvetica Neue Medium</vt:lpstr>
      <vt:lpstr>Open Sans</vt:lpstr>
      <vt:lpstr>Verdana</vt:lpstr>
      <vt:lpstr>Office Theme</vt:lpstr>
      <vt:lpstr>CS 4530: Fundamentals of Software Engineering  Module 9.1 Distributed Systems: Goals and Challenges</vt:lpstr>
      <vt:lpstr>Learning Goals for this Lesson</vt:lpstr>
      <vt:lpstr>What is a distributed system?</vt:lpstr>
      <vt:lpstr>Distributed Systems Goals</vt:lpstr>
      <vt:lpstr>Distributed Systems Goals</vt:lpstr>
      <vt:lpstr>Distributed Systems Allow Horizontal Scaling</vt:lpstr>
      <vt:lpstr>Distributed Systems Goals</vt:lpstr>
      <vt:lpstr>Multiple Servers Can Improve Throughput With Concurrency</vt:lpstr>
      <vt:lpstr>Distributed Systems Goals</vt:lpstr>
      <vt:lpstr>Reduce latency by distributing data</vt:lpstr>
      <vt:lpstr>Distributed Systems Goals</vt:lpstr>
      <vt:lpstr>Distributed Systems can improve availability by replicating servers</vt:lpstr>
      <vt:lpstr>Here’s a crude quantitative model</vt:lpstr>
      <vt:lpstr>Distributed Systems Goals</vt:lpstr>
      <vt:lpstr>Design to expect faults</vt:lpstr>
      <vt:lpstr>Distributed Systems Challenges</vt:lpstr>
      <vt:lpstr>More machines means more links that might fail.</vt:lpstr>
      <vt:lpstr>Networks introduce delays</vt:lpstr>
      <vt:lpstr>Networks still fail, intermittently and for prolonged periods</vt:lpstr>
      <vt:lpstr>We still rely on other administrators, who are not infallible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72</cp:revision>
  <dcterms:modified xsi:type="dcterms:W3CDTF">2023-02-01T23:16:43Z</dcterms:modified>
</cp:coreProperties>
</file>